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roxima Nova" charset="1" panose="02000506030000020004"/>
      <p:regular r:id="rId10"/>
    </p:embeddedFont>
    <p:embeddedFont>
      <p:font typeface="Proxima Nova Bold" charset="1" panose="02000506030000020004"/>
      <p:regular r:id="rId11"/>
    </p:embeddedFont>
    <p:embeddedFont>
      <p:font typeface="Proxima Nova Italics" charset="1" panose="02000506030000020004"/>
      <p:regular r:id="rId12"/>
    </p:embeddedFont>
    <p:embeddedFont>
      <p:font typeface="Proxima Nova Bold Italics" charset="1" panose="02000506030000020004"/>
      <p:regular r:id="rId13"/>
    </p:embeddedFont>
    <p:embeddedFont>
      <p:font typeface="Proxima Nova Light" charset="1" panose="02000506030000020004"/>
      <p:regular r:id="rId14"/>
    </p:embeddedFont>
    <p:embeddedFont>
      <p:font typeface="Proxima Nova Light Italics" charset="1" panose="02000506030000020004"/>
      <p:regular r:id="rId15"/>
    </p:embeddedFont>
    <p:embeddedFont>
      <p:font typeface="Proxima Nova Heavy" charset="1" panose="02000506030000020004"/>
      <p:regular r:id="rId16"/>
    </p:embeddedFont>
    <p:embeddedFont>
      <p:font typeface="Proxima Nova Heavy Italics" charset="1" panose="02000506030000020004"/>
      <p:regular r:id="rId17"/>
    </p:embeddedFont>
    <p:embeddedFont>
      <p:font typeface="Arial" charset="1" panose="020B0502020202020204"/>
      <p:regular r:id="rId18"/>
    </p:embeddedFont>
    <p:embeddedFont>
      <p:font typeface="Arial Bold" charset="1" panose="020B0802020202020204"/>
      <p:regular r:id="rId19"/>
    </p:embeddedFont>
    <p:embeddedFont>
      <p:font typeface="Arial Italics" charset="1" panose="020B0502020202090204"/>
      <p:regular r:id="rId20"/>
    </p:embeddedFont>
    <p:embeddedFont>
      <p:font typeface="Arial Bold Italics" charset="1" panose="020B080202020209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4.png" Type="http://schemas.openxmlformats.org/officeDocument/2006/relationships/image"/><Relationship Id="rId4"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TextBox 3" id="3"/>
          <p:cNvSpPr txBox="true"/>
          <p:nvPr/>
        </p:nvSpPr>
        <p:spPr>
          <a:xfrm rot="0">
            <a:off x="452451" y="2824210"/>
            <a:ext cx="8569629" cy="520344"/>
          </a:xfrm>
          <a:prstGeom prst="rect">
            <a:avLst/>
          </a:prstGeom>
        </p:spPr>
        <p:txBody>
          <a:bodyPr anchor="t" rtlCol="false" tIns="0" lIns="0" bIns="0" rIns="0">
            <a:spAutoFit/>
          </a:bodyPr>
          <a:lstStyle/>
          <a:p>
            <a:pPr algn="l">
              <a:lnSpc>
                <a:spcPts val="3983"/>
              </a:lnSpc>
            </a:pPr>
            <a:r>
              <a:rPr lang="en-US" sz="4149">
                <a:solidFill>
                  <a:srgbClr val="000000"/>
                </a:solidFill>
                <a:latin typeface="Arial Bold"/>
              </a:rPr>
              <a:t>CSE-5335: Presentation </a:t>
            </a:r>
          </a:p>
        </p:txBody>
      </p:sp>
      <p:sp>
        <p:nvSpPr>
          <p:cNvPr name="TextBox 4" id="4"/>
          <p:cNvSpPr txBox="true"/>
          <p:nvPr/>
        </p:nvSpPr>
        <p:spPr>
          <a:xfrm rot="0">
            <a:off x="592121" y="6296558"/>
            <a:ext cx="5669280" cy="287122"/>
          </a:xfrm>
          <a:prstGeom prst="rect">
            <a:avLst/>
          </a:prstGeom>
        </p:spPr>
        <p:txBody>
          <a:bodyPr anchor="t" rtlCol="false" tIns="0" lIns="0" bIns="0" rIns="0">
            <a:spAutoFit/>
          </a:bodyPr>
          <a:lstStyle/>
          <a:p>
            <a:pPr algn="l">
              <a:lnSpc>
                <a:spcPts val="1843"/>
              </a:lnSpc>
            </a:pPr>
            <a:r>
              <a:rPr lang="en-US" sz="1920">
                <a:solidFill>
                  <a:srgbClr val="13409F"/>
                </a:solidFill>
                <a:latin typeface="Arial"/>
              </a:rPr>
              <a:t>Section: 5335-002</a:t>
            </a:r>
          </a:p>
        </p:txBody>
      </p:sp>
      <p:sp>
        <p:nvSpPr>
          <p:cNvPr name="TextBox 5" id="5"/>
          <p:cNvSpPr txBox="true"/>
          <p:nvPr/>
        </p:nvSpPr>
        <p:spPr>
          <a:xfrm rot="0">
            <a:off x="452451" y="3188870"/>
            <a:ext cx="5498179" cy="2344064"/>
          </a:xfrm>
          <a:prstGeom prst="rect">
            <a:avLst/>
          </a:prstGeom>
        </p:spPr>
        <p:txBody>
          <a:bodyPr anchor="t" rtlCol="false" tIns="0" lIns="0" bIns="0" rIns="0">
            <a:spAutoFit/>
          </a:bodyPr>
          <a:lstStyle/>
          <a:p>
            <a:pPr>
              <a:lnSpc>
                <a:spcPts val="2764"/>
              </a:lnSpc>
            </a:pPr>
          </a:p>
          <a:p>
            <a:pPr>
              <a:lnSpc>
                <a:spcPts val="2116"/>
              </a:lnSpc>
            </a:pPr>
            <a:r>
              <a:rPr lang="en-US" sz="1960">
                <a:solidFill>
                  <a:srgbClr val="13409F"/>
                </a:solidFill>
                <a:latin typeface="Arial Bold"/>
              </a:rPr>
              <a:t>TEAM MEMBERS :</a:t>
            </a:r>
          </a:p>
          <a:p>
            <a:pPr>
              <a:lnSpc>
                <a:spcPts val="2116"/>
              </a:lnSpc>
            </a:pPr>
            <a:r>
              <a:rPr lang="en-US" sz="1960">
                <a:solidFill>
                  <a:srgbClr val="13409F"/>
                </a:solidFill>
                <a:latin typeface="Arial"/>
              </a:rPr>
              <a:t>Soni, Parth Vijaykumar- 1002053647 </a:t>
            </a:r>
          </a:p>
          <a:p>
            <a:pPr>
              <a:lnSpc>
                <a:spcPts val="2116"/>
              </a:lnSpc>
            </a:pPr>
            <a:r>
              <a:rPr lang="en-US" sz="1960">
                <a:solidFill>
                  <a:srgbClr val="13409F"/>
                </a:solidFill>
                <a:latin typeface="Arial"/>
              </a:rPr>
              <a:t>Sunku, Sumeghana - 1002063330</a:t>
            </a:r>
          </a:p>
          <a:p>
            <a:pPr>
              <a:lnSpc>
                <a:spcPts val="2116"/>
              </a:lnSpc>
            </a:pPr>
            <a:r>
              <a:rPr lang="en-US" sz="1960">
                <a:solidFill>
                  <a:srgbClr val="13409F"/>
                </a:solidFill>
                <a:latin typeface="Arial"/>
              </a:rPr>
              <a:t>Kamisetty, Muni Heshwant Kumar - 1002129854</a:t>
            </a:r>
          </a:p>
          <a:p>
            <a:pPr>
              <a:lnSpc>
                <a:spcPts val="2116"/>
              </a:lnSpc>
            </a:pPr>
            <a:r>
              <a:rPr lang="en-US" sz="1960">
                <a:solidFill>
                  <a:srgbClr val="13409F"/>
                </a:solidFill>
                <a:latin typeface="Arial"/>
              </a:rPr>
              <a:t>Singareddy, Akshitha - 1002073447                  </a:t>
            </a:r>
          </a:p>
          <a:p>
            <a:pPr>
              <a:lnSpc>
                <a:spcPts val="2116"/>
              </a:lnSpc>
            </a:pPr>
            <a:r>
              <a:rPr lang="en-US" sz="1960">
                <a:solidFill>
                  <a:srgbClr val="13409F"/>
                </a:solidFill>
                <a:latin typeface="Arial"/>
              </a:rPr>
              <a:t>Surneni, Sumanth Eshwar Sai - 1002087310</a:t>
            </a:r>
          </a:p>
          <a:p>
            <a:pPr algn="l">
              <a:lnSpc>
                <a:spcPts val="2764"/>
              </a:lnSpc>
            </a:pPr>
          </a:p>
        </p:txBody>
      </p:sp>
      <p:sp>
        <p:nvSpPr>
          <p:cNvPr name="AutoShape 6" id="6"/>
          <p:cNvSpPr/>
          <p:nvPr/>
        </p:nvSpPr>
        <p:spPr>
          <a:xfrm>
            <a:off x="452500" y="5496316"/>
            <a:ext cx="5239855" cy="27093"/>
          </a:xfrm>
          <a:prstGeom prst="line">
            <a:avLst/>
          </a:prstGeom>
          <a:ln cap="rnd" w="19050">
            <a:solidFill>
              <a:srgbClr val="000000"/>
            </a:solidFill>
            <a:prstDash val="solid"/>
            <a:headEnd type="none" len="sm" w="sm"/>
            <a:tailEnd type="none" len="sm" w="sm"/>
          </a:ln>
        </p:spPr>
      </p:sp>
      <p:sp>
        <p:nvSpPr>
          <p:cNvPr name="TextBox 7" id="7"/>
          <p:cNvSpPr txBox="true"/>
          <p:nvPr/>
        </p:nvSpPr>
        <p:spPr>
          <a:xfrm rot="0">
            <a:off x="592121" y="6786880"/>
            <a:ext cx="6217237" cy="226492"/>
          </a:xfrm>
          <a:prstGeom prst="rect">
            <a:avLst/>
          </a:prstGeom>
        </p:spPr>
        <p:txBody>
          <a:bodyPr anchor="t" rtlCol="false" tIns="0" lIns="0" bIns="0" rIns="0">
            <a:spAutoFit/>
          </a:bodyPr>
          <a:lstStyle/>
          <a:p>
            <a:pPr algn="l">
              <a:lnSpc>
                <a:spcPts val="1433"/>
              </a:lnSpc>
            </a:pPr>
            <a:r>
              <a:rPr lang="en-US" sz="1493">
                <a:solidFill>
                  <a:srgbClr val="404040"/>
                </a:solidFill>
                <a:latin typeface="Arial"/>
              </a:rPr>
              <a:t>FALL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533394" y="2193821"/>
            <a:ext cx="10077139" cy="3728434"/>
            <a:chOff x="0" y="0"/>
            <a:chExt cx="4000811" cy="1480257"/>
          </a:xfrm>
        </p:grpSpPr>
        <p:sp>
          <p:nvSpPr>
            <p:cNvPr name="Freeform 4" id="4"/>
            <p:cNvSpPr/>
            <p:nvPr/>
          </p:nvSpPr>
          <p:spPr>
            <a:xfrm flipH="false" flipV="false" rot="0">
              <a:off x="0" y="0"/>
              <a:ext cx="4000812" cy="1480258"/>
            </a:xfrm>
            <a:custGeom>
              <a:avLst/>
              <a:gdLst/>
              <a:ahLst/>
              <a:cxnLst/>
              <a:rect r="r" b="b" t="t" l="l"/>
              <a:pathLst>
                <a:path h="1480258" w="4000812">
                  <a:moveTo>
                    <a:pt x="0" y="0"/>
                  </a:moveTo>
                  <a:lnTo>
                    <a:pt x="3797612" y="0"/>
                  </a:lnTo>
                  <a:lnTo>
                    <a:pt x="4000812" y="740129"/>
                  </a:lnTo>
                  <a:lnTo>
                    <a:pt x="3797612" y="1480258"/>
                  </a:lnTo>
                  <a:lnTo>
                    <a:pt x="0" y="1480258"/>
                  </a:lnTo>
                  <a:lnTo>
                    <a:pt x="203200" y="740129"/>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177800" y="0"/>
              <a:ext cx="3746811" cy="1480257"/>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0" y="2952318"/>
            <a:ext cx="4791030" cy="2091085"/>
          </a:xfrm>
          <a:custGeom>
            <a:avLst/>
            <a:gdLst/>
            <a:ahLst/>
            <a:cxnLst/>
            <a:rect r="r" b="b" t="t" l="l"/>
            <a:pathLst>
              <a:path h="2091085" w="4791030">
                <a:moveTo>
                  <a:pt x="0" y="0"/>
                </a:moveTo>
                <a:lnTo>
                  <a:pt x="4791030" y="0"/>
                </a:lnTo>
                <a:lnTo>
                  <a:pt x="4791030" y="2091085"/>
                </a:lnTo>
                <a:lnTo>
                  <a:pt x="0" y="2091085"/>
                </a:lnTo>
                <a:lnTo>
                  <a:pt x="0" y="0"/>
                </a:lnTo>
                <a:close/>
              </a:path>
            </a:pathLst>
          </a:custGeom>
          <a:blipFill>
            <a:blip r:embed="rId3"/>
            <a:stretch>
              <a:fillRect l="0" t="0" r="0" b="0"/>
            </a:stretch>
          </a:blipFill>
        </p:spPr>
      </p:sp>
      <p:sp>
        <p:nvSpPr>
          <p:cNvPr name="TextBox 7" id="7"/>
          <p:cNvSpPr txBox="true"/>
          <p:nvPr/>
        </p:nvSpPr>
        <p:spPr>
          <a:xfrm rot="0">
            <a:off x="1466603" y="1092823"/>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PROFILE</a:t>
            </a:r>
          </a:p>
        </p:txBody>
      </p:sp>
      <p:sp>
        <p:nvSpPr>
          <p:cNvPr name="TextBox 8" id="8"/>
          <p:cNvSpPr txBox="true"/>
          <p:nvPr/>
        </p:nvSpPr>
        <p:spPr>
          <a:xfrm rot="0">
            <a:off x="5014347" y="2477724"/>
            <a:ext cx="3854663" cy="2922270"/>
          </a:xfrm>
          <a:prstGeom prst="rect">
            <a:avLst/>
          </a:prstGeom>
        </p:spPr>
        <p:txBody>
          <a:bodyPr anchor="t" rtlCol="false" tIns="0" lIns="0" bIns="0" rIns="0">
            <a:spAutoFit/>
          </a:bodyPr>
          <a:lstStyle/>
          <a:p>
            <a:pPr algn="ctr">
              <a:lnSpc>
                <a:spcPts val="1679"/>
              </a:lnSpc>
            </a:pPr>
            <a:r>
              <a:rPr lang="en-US" sz="1200">
                <a:solidFill>
                  <a:srgbClr val="000000"/>
                </a:solidFill>
                <a:latin typeface="Proxima Nova"/>
              </a:rPr>
              <a:t>As a newly registered user, you've just embarked on a new journey with our platform. You've successfully navigated through our straightforward sign-up process, where you provided essential details and verified your email address, possibly through an OTP (One-Time Password) for enhanced security.</a:t>
            </a:r>
          </a:p>
          <a:p>
            <a:pPr algn="ctr">
              <a:lnSpc>
                <a:spcPts val="1679"/>
              </a:lnSpc>
            </a:pPr>
            <a:r>
              <a:rPr lang="en-US" sz="1200">
                <a:solidFill>
                  <a:srgbClr val="000000"/>
                </a:solidFill>
                <a:latin typeface="Proxima Nova"/>
              </a:rPr>
              <a:t>Upon registration, you now have a personal user profile that can be customized to fit your preferences. You have access to various features and services that our platform offers, and you can start exploring them right away. Whether it's accessing exclusive content, enrolling in programs, or using our specialized tools, the full breadth of our platform is now at your fingertips.</a:t>
            </a:r>
          </a:p>
          <a:p>
            <a:pPr algn="ctr">
              <a:lnSpc>
                <a:spcPts val="1679"/>
              </a:lnSpc>
            </a:pP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398187" y="2112869"/>
            <a:ext cx="9764609" cy="3263719"/>
            <a:chOff x="0" y="0"/>
            <a:chExt cx="4007868" cy="1339588"/>
          </a:xfrm>
        </p:grpSpPr>
        <p:sp>
          <p:nvSpPr>
            <p:cNvPr name="Freeform 4" id="4"/>
            <p:cNvSpPr/>
            <p:nvPr/>
          </p:nvSpPr>
          <p:spPr>
            <a:xfrm flipH="false" flipV="false" rot="0">
              <a:off x="0" y="0"/>
              <a:ext cx="4007869" cy="1339588"/>
            </a:xfrm>
            <a:custGeom>
              <a:avLst/>
              <a:gdLst/>
              <a:ahLst/>
              <a:cxnLst/>
              <a:rect r="r" b="b" t="t" l="l"/>
              <a:pathLst>
                <a:path h="1339588" w="4007869">
                  <a:moveTo>
                    <a:pt x="0" y="0"/>
                  </a:moveTo>
                  <a:lnTo>
                    <a:pt x="3804669" y="0"/>
                  </a:lnTo>
                  <a:lnTo>
                    <a:pt x="4007869" y="669794"/>
                  </a:lnTo>
                  <a:lnTo>
                    <a:pt x="3804669" y="1339588"/>
                  </a:lnTo>
                  <a:lnTo>
                    <a:pt x="0" y="1339588"/>
                  </a:lnTo>
                  <a:lnTo>
                    <a:pt x="203200" y="669794"/>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177800" y="0"/>
              <a:ext cx="3753868" cy="1339588"/>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496029" y="2944715"/>
            <a:ext cx="3604055" cy="1567144"/>
          </a:xfrm>
          <a:custGeom>
            <a:avLst/>
            <a:gdLst/>
            <a:ahLst/>
            <a:cxnLst/>
            <a:rect r="r" b="b" t="t" l="l"/>
            <a:pathLst>
              <a:path h="1567144" w="3604055">
                <a:moveTo>
                  <a:pt x="0" y="0"/>
                </a:moveTo>
                <a:lnTo>
                  <a:pt x="3604056" y="0"/>
                </a:lnTo>
                <a:lnTo>
                  <a:pt x="3604056" y="1567144"/>
                </a:lnTo>
                <a:lnTo>
                  <a:pt x="0" y="1567144"/>
                </a:lnTo>
                <a:lnTo>
                  <a:pt x="0" y="0"/>
                </a:lnTo>
                <a:close/>
              </a:path>
            </a:pathLst>
          </a:custGeom>
          <a:blipFill>
            <a:blip r:embed="rId3"/>
            <a:stretch>
              <a:fillRect l="0" t="0" r="0" b="0"/>
            </a:stretch>
          </a:blipFill>
        </p:spPr>
      </p:sp>
      <p:sp>
        <p:nvSpPr>
          <p:cNvPr name="Freeform 7" id="7"/>
          <p:cNvSpPr/>
          <p:nvPr/>
        </p:nvSpPr>
        <p:spPr>
          <a:xfrm flipH="false" flipV="false" rot="0">
            <a:off x="4694168" y="1812723"/>
            <a:ext cx="3942968" cy="1915564"/>
          </a:xfrm>
          <a:custGeom>
            <a:avLst/>
            <a:gdLst/>
            <a:ahLst/>
            <a:cxnLst/>
            <a:rect r="r" b="b" t="t" l="l"/>
            <a:pathLst>
              <a:path h="1915564" w="3942968">
                <a:moveTo>
                  <a:pt x="0" y="0"/>
                </a:moveTo>
                <a:lnTo>
                  <a:pt x="3942968" y="0"/>
                </a:lnTo>
                <a:lnTo>
                  <a:pt x="3942968" y="1915564"/>
                </a:lnTo>
                <a:lnTo>
                  <a:pt x="0" y="1915564"/>
                </a:lnTo>
                <a:lnTo>
                  <a:pt x="0" y="0"/>
                </a:lnTo>
                <a:close/>
              </a:path>
            </a:pathLst>
          </a:custGeom>
          <a:blipFill>
            <a:blip r:embed="rId4"/>
            <a:stretch>
              <a:fillRect l="0" t="0" r="0" b="0"/>
            </a:stretch>
          </a:blipFill>
        </p:spPr>
      </p:sp>
      <p:sp>
        <p:nvSpPr>
          <p:cNvPr name="Freeform 8" id="8"/>
          <p:cNvSpPr/>
          <p:nvPr/>
        </p:nvSpPr>
        <p:spPr>
          <a:xfrm flipH="false" flipV="false" rot="0">
            <a:off x="4694168" y="3861637"/>
            <a:ext cx="3942968" cy="1915564"/>
          </a:xfrm>
          <a:custGeom>
            <a:avLst/>
            <a:gdLst/>
            <a:ahLst/>
            <a:cxnLst/>
            <a:rect r="r" b="b" t="t" l="l"/>
            <a:pathLst>
              <a:path h="1915564" w="3942968">
                <a:moveTo>
                  <a:pt x="0" y="0"/>
                </a:moveTo>
                <a:lnTo>
                  <a:pt x="3942968" y="0"/>
                </a:lnTo>
                <a:lnTo>
                  <a:pt x="3942968" y="1915564"/>
                </a:lnTo>
                <a:lnTo>
                  <a:pt x="0" y="1915564"/>
                </a:lnTo>
                <a:lnTo>
                  <a:pt x="0" y="0"/>
                </a:lnTo>
                <a:close/>
              </a:path>
            </a:pathLst>
          </a:custGeom>
          <a:blipFill>
            <a:blip r:embed="rId4"/>
            <a:stretch>
              <a:fillRect l="0" t="0" r="0" b="0"/>
            </a:stretch>
          </a:blipFill>
        </p:spPr>
      </p:sp>
      <p:sp>
        <p:nvSpPr>
          <p:cNvPr name="TextBox 9" id="9"/>
          <p:cNvSpPr txBox="true"/>
          <p:nvPr/>
        </p:nvSpPr>
        <p:spPr>
          <a:xfrm rot="0">
            <a:off x="1073920" y="792770"/>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STUDENT FUNCTIONALITY</a:t>
            </a:r>
          </a:p>
        </p:txBody>
      </p:sp>
      <p:sp>
        <p:nvSpPr>
          <p:cNvPr name="TextBox 10" id="10"/>
          <p:cNvSpPr txBox="true"/>
          <p:nvPr/>
        </p:nvSpPr>
        <p:spPr>
          <a:xfrm rot="0">
            <a:off x="175850" y="5881008"/>
            <a:ext cx="9380504" cy="540385"/>
          </a:xfrm>
          <a:prstGeom prst="rect">
            <a:avLst/>
          </a:prstGeom>
        </p:spPr>
        <p:txBody>
          <a:bodyPr anchor="t" rtlCol="false" tIns="0" lIns="0" bIns="0" rIns="0">
            <a:spAutoFit/>
          </a:bodyPr>
          <a:lstStyle/>
          <a:p>
            <a:pPr algn="ctr">
              <a:lnSpc>
                <a:spcPts val="2240"/>
              </a:lnSpc>
            </a:pPr>
            <a:r>
              <a:rPr lang="en-US" sz="1600">
                <a:solidFill>
                  <a:srgbClr val="000000"/>
                </a:solidFill>
                <a:latin typeface="Canva Sans"/>
              </a:rPr>
              <a:t>This is  student enrolled cources page. When he clicks on enroll,he will be enrolled in the desired courses.On the students courses page, all the list of available courses will be displayed</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5504" y="2117010"/>
            <a:ext cx="9764609" cy="3263719"/>
            <a:chOff x="0" y="0"/>
            <a:chExt cx="4007868" cy="1339588"/>
          </a:xfrm>
        </p:grpSpPr>
        <p:sp>
          <p:nvSpPr>
            <p:cNvPr name="Freeform 4" id="4"/>
            <p:cNvSpPr/>
            <p:nvPr/>
          </p:nvSpPr>
          <p:spPr>
            <a:xfrm flipH="false" flipV="false" rot="0">
              <a:off x="0" y="0"/>
              <a:ext cx="4007869" cy="1339588"/>
            </a:xfrm>
            <a:custGeom>
              <a:avLst/>
              <a:gdLst/>
              <a:ahLst/>
              <a:cxnLst/>
              <a:rect r="r" b="b" t="t" l="l"/>
              <a:pathLst>
                <a:path h="1339588" w="4007869">
                  <a:moveTo>
                    <a:pt x="0" y="0"/>
                  </a:moveTo>
                  <a:lnTo>
                    <a:pt x="3804669" y="0"/>
                  </a:lnTo>
                  <a:lnTo>
                    <a:pt x="4007869" y="669794"/>
                  </a:lnTo>
                  <a:lnTo>
                    <a:pt x="3804669" y="1339588"/>
                  </a:lnTo>
                  <a:lnTo>
                    <a:pt x="0" y="1339588"/>
                  </a:lnTo>
                  <a:lnTo>
                    <a:pt x="203200" y="669794"/>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177800" y="0"/>
              <a:ext cx="3753868" cy="1339588"/>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410062" y="2606546"/>
            <a:ext cx="5231869" cy="2284647"/>
          </a:xfrm>
          <a:custGeom>
            <a:avLst/>
            <a:gdLst/>
            <a:ahLst/>
            <a:cxnLst/>
            <a:rect r="r" b="b" t="t" l="l"/>
            <a:pathLst>
              <a:path h="2284647" w="5231869">
                <a:moveTo>
                  <a:pt x="0" y="0"/>
                </a:moveTo>
                <a:lnTo>
                  <a:pt x="5231870" y="0"/>
                </a:lnTo>
                <a:lnTo>
                  <a:pt x="5231870" y="2284647"/>
                </a:lnTo>
                <a:lnTo>
                  <a:pt x="0" y="2284647"/>
                </a:lnTo>
                <a:lnTo>
                  <a:pt x="0" y="0"/>
                </a:lnTo>
                <a:close/>
              </a:path>
            </a:pathLst>
          </a:custGeom>
          <a:blipFill>
            <a:blip r:embed="rId3"/>
            <a:stretch>
              <a:fillRect l="0" t="0" r="0" b="0"/>
            </a:stretch>
          </a:blipFill>
        </p:spPr>
      </p:sp>
      <p:sp>
        <p:nvSpPr>
          <p:cNvPr name="TextBox 7" id="7"/>
          <p:cNvSpPr txBox="true"/>
          <p:nvPr/>
        </p:nvSpPr>
        <p:spPr>
          <a:xfrm rot="0">
            <a:off x="1226320" y="945170"/>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STUDENT FUNCTIONALITY</a:t>
            </a:r>
          </a:p>
        </p:txBody>
      </p:sp>
      <p:sp>
        <p:nvSpPr>
          <p:cNvPr name="TextBox 8" id="8"/>
          <p:cNvSpPr txBox="true"/>
          <p:nvPr/>
        </p:nvSpPr>
        <p:spPr>
          <a:xfrm rot="0">
            <a:off x="6104180" y="2490365"/>
            <a:ext cx="3072641" cy="2488434"/>
          </a:xfrm>
          <a:prstGeom prst="rect">
            <a:avLst/>
          </a:prstGeom>
        </p:spPr>
        <p:txBody>
          <a:bodyPr anchor="t" rtlCol="false" tIns="0" lIns="0" bIns="0" rIns="0">
            <a:spAutoFit/>
          </a:bodyPr>
          <a:lstStyle/>
          <a:p>
            <a:pPr algn="ctr">
              <a:lnSpc>
                <a:spcPts val="2190"/>
              </a:lnSpc>
            </a:pPr>
            <a:r>
              <a:rPr lang="en-US" sz="1564">
                <a:solidFill>
                  <a:srgbClr val="000000"/>
                </a:solidFill>
                <a:latin typeface="Canva Sans"/>
              </a:rPr>
              <a:t>As a student on our platform, you will have a tailored view of the courses, exclusively showing the ones in which you are enrolled. This feature is designed to create a focused and clutter-free learning environment, enhancing your educational experience.</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5504" y="2117010"/>
            <a:ext cx="9764609" cy="3263719"/>
            <a:chOff x="0" y="0"/>
            <a:chExt cx="4007868" cy="1339588"/>
          </a:xfrm>
        </p:grpSpPr>
        <p:sp>
          <p:nvSpPr>
            <p:cNvPr name="Freeform 4" id="4"/>
            <p:cNvSpPr/>
            <p:nvPr/>
          </p:nvSpPr>
          <p:spPr>
            <a:xfrm flipH="false" flipV="false" rot="0">
              <a:off x="0" y="0"/>
              <a:ext cx="4007869" cy="1339588"/>
            </a:xfrm>
            <a:custGeom>
              <a:avLst/>
              <a:gdLst/>
              <a:ahLst/>
              <a:cxnLst/>
              <a:rect r="r" b="b" t="t" l="l"/>
              <a:pathLst>
                <a:path h="1339588" w="4007869">
                  <a:moveTo>
                    <a:pt x="0" y="0"/>
                  </a:moveTo>
                  <a:lnTo>
                    <a:pt x="3804669" y="0"/>
                  </a:lnTo>
                  <a:lnTo>
                    <a:pt x="4007869" y="669794"/>
                  </a:lnTo>
                  <a:lnTo>
                    <a:pt x="3804669" y="1339588"/>
                  </a:lnTo>
                  <a:lnTo>
                    <a:pt x="0" y="1339588"/>
                  </a:lnTo>
                  <a:lnTo>
                    <a:pt x="203200" y="669794"/>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177800" y="0"/>
              <a:ext cx="3753868" cy="1339588"/>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378981" y="2426086"/>
            <a:ext cx="5725199" cy="2463028"/>
          </a:xfrm>
          <a:custGeom>
            <a:avLst/>
            <a:gdLst/>
            <a:ahLst/>
            <a:cxnLst/>
            <a:rect r="r" b="b" t="t" l="l"/>
            <a:pathLst>
              <a:path h="2463028" w="5725199">
                <a:moveTo>
                  <a:pt x="0" y="0"/>
                </a:moveTo>
                <a:lnTo>
                  <a:pt x="5725199" y="0"/>
                </a:lnTo>
                <a:lnTo>
                  <a:pt x="5725199" y="2463028"/>
                </a:lnTo>
                <a:lnTo>
                  <a:pt x="0" y="2463028"/>
                </a:lnTo>
                <a:lnTo>
                  <a:pt x="0" y="0"/>
                </a:lnTo>
                <a:close/>
              </a:path>
            </a:pathLst>
          </a:custGeom>
          <a:blipFill>
            <a:blip r:embed="rId3"/>
            <a:stretch>
              <a:fillRect l="0" t="0" r="0" b="0"/>
            </a:stretch>
          </a:blipFill>
        </p:spPr>
      </p:sp>
      <p:sp>
        <p:nvSpPr>
          <p:cNvPr name="TextBox 7" id="7"/>
          <p:cNvSpPr txBox="true"/>
          <p:nvPr/>
        </p:nvSpPr>
        <p:spPr>
          <a:xfrm rot="0">
            <a:off x="6207340" y="3232295"/>
            <a:ext cx="3072641" cy="822034"/>
          </a:xfrm>
          <a:prstGeom prst="rect">
            <a:avLst/>
          </a:prstGeom>
        </p:spPr>
        <p:txBody>
          <a:bodyPr anchor="t" rtlCol="false" tIns="0" lIns="0" bIns="0" rIns="0">
            <a:spAutoFit/>
          </a:bodyPr>
          <a:lstStyle/>
          <a:p>
            <a:pPr algn="ctr">
              <a:lnSpc>
                <a:spcPts val="2190"/>
              </a:lnSpc>
            </a:pPr>
            <a:r>
              <a:rPr lang="en-US" sz="1564">
                <a:solidFill>
                  <a:srgbClr val="000000"/>
                </a:solidFill>
                <a:latin typeface="Canva Sans"/>
              </a:rPr>
              <a:t>Instructor can view list of students that is enrolled in his respective course </a:t>
            </a:r>
          </a:p>
        </p:txBody>
      </p:sp>
      <p:sp>
        <p:nvSpPr>
          <p:cNvPr name="TextBox 8" id="8"/>
          <p:cNvSpPr txBox="true"/>
          <p:nvPr/>
        </p:nvSpPr>
        <p:spPr>
          <a:xfrm rot="0">
            <a:off x="1226320" y="964220"/>
            <a:ext cx="6820394" cy="552450"/>
          </a:xfrm>
          <a:prstGeom prst="rect">
            <a:avLst/>
          </a:prstGeom>
        </p:spPr>
        <p:txBody>
          <a:bodyPr anchor="t" rtlCol="false" tIns="0" lIns="0" bIns="0" rIns="0">
            <a:spAutoFit/>
          </a:bodyPr>
          <a:lstStyle/>
          <a:p>
            <a:pPr algn="ctr">
              <a:lnSpc>
                <a:spcPts val="3888"/>
              </a:lnSpc>
            </a:pPr>
            <a:r>
              <a:rPr lang="en-US" sz="3240">
                <a:solidFill>
                  <a:srgbClr val="000000"/>
                </a:solidFill>
                <a:latin typeface="Arial Bold"/>
              </a:rPr>
              <a:t>INSTRUCTOR FUNCTIONALITY</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165397" y="1759443"/>
            <a:ext cx="5042197" cy="4260535"/>
            <a:chOff x="0" y="0"/>
            <a:chExt cx="1867480" cy="1577976"/>
          </a:xfrm>
        </p:grpSpPr>
        <p:sp>
          <p:nvSpPr>
            <p:cNvPr name="Freeform 4" id="4"/>
            <p:cNvSpPr/>
            <p:nvPr/>
          </p:nvSpPr>
          <p:spPr>
            <a:xfrm flipH="false" flipV="false" rot="0">
              <a:off x="0" y="0"/>
              <a:ext cx="1867480" cy="1577976"/>
            </a:xfrm>
            <a:custGeom>
              <a:avLst/>
              <a:gdLst/>
              <a:ahLst/>
              <a:cxnLst/>
              <a:rect r="r" b="b" t="t" l="l"/>
              <a:pathLst>
                <a:path h="1577976" w="1867480">
                  <a:moveTo>
                    <a:pt x="0" y="0"/>
                  </a:moveTo>
                  <a:lnTo>
                    <a:pt x="1867480" y="0"/>
                  </a:lnTo>
                  <a:lnTo>
                    <a:pt x="1867480" y="1577976"/>
                  </a:lnTo>
                  <a:lnTo>
                    <a:pt x="0" y="1577976"/>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0"/>
              <a:ext cx="1867480" cy="1577976"/>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581996" y="1908568"/>
            <a:ext cx="3902121" cy="1681070"/>
          </a:xfrm>
          <a:custGeom>
            <a:avLst/>
            <a:gdLst/>
            <a:ahLst/>
            <a:cxnLst/>
            <a:rect r="r" b="b" t="t" l="l"/>
            <a:pathLst>
              <a:path h="1681070" w="3902121">
                <a:moveTo>
                  <a:pt x="0" y="0"/>
                </a:moveTo>
                <a:lnTo>
                  <a:pt x="3902121" y="0"/>
                </a:lnTo>
                <a:lnTo>
                  <a:pt x="3902121" y="1681071"/>
                </a:lnTo>
                <a:lnTo>
                  <a:pt x="0" y="1681071"/>
                </a:lnTo>
                <a:lnTo>
                  <a:pt x="0" y="0"/>
                </a:lnTo>
                <a:close/>
              </a:path>
            </a:pathLst>
          </a:custGeom>
          <a:blipFill>
            <a:blip r:embed="rId3"/>
            <a:stretch>
              <a:fillRect l="0" t="0" r="0" b="0"/>
            </a:stretch>
          </a:blipFill>
        </p:spPr>
      </p:sp>
      <p:sp>
        <p:nvSpPr>
          <p:cNvPr name="Freeform 7" id="7"/>
          <p:cNvSpPr/>
          <p:nvPr/>
        </p:nvSpPr>
        <p:spPr>
          <a:xfrm flipH="false" flipV="false" rot="0">
            <a:off x="423779" y="3657600"/>
            <a:ext cx="4218556" cy="1809232"/>
          </a:xfrm>
          <a:custGeom>
            <a:avLst/>
            <a:gdLst/>
            <a:ahLst/>
            <a:cxnLst/>
            <a:rect r="r" b="b" t="t" l="l"/>
            <a:pathLst>
              <a:path h="1809232" w="4218556">
                <a:moveTo>
                  <a:pt x="0" y="0"/>
                </a:moveTo>
                <a:lnTo>
                  <a:pt x="4218556" y="0"/>
                </a:lnTo>
                <a:lnTo>
                  <a:pt x="4218556" y="1809232"/>
                </a:lnTo>
                <a:lnTo>
                  <a:pt x="0" y="1809232"/>
                </a:lnTo>
                <a:lnTo>
                  <a:pt x="0" y="0"/>
                </a:lnTo>
                <a:close/>
              </a:path>
            </a:pathLst>
          </a:custGeom>
          <a:blipFill>
            <a:blip r:embed="rId4"/>
            <a:stretch>
              <a:fillRect l="0" t="0" r="0" b="0"/>
            </a:stretch>
          </a:blipFill>
        </p:spPr>
      </p:sp>
      <p:sp>
        <p:nvSpPr>
          <p:cNvPr name="TextBox 8" id="8"/>
          <p:cNvSpPr txBox="true"/>
          <p:nvPr/>
        </p:nvSpPr>
        <p:spPr>
          <a:xfrm rot="0">
            <a:off x="1073920" y="811820"/>
            <a:ext cx="6820394" cy="552450"/>
          </a:xfrm>
          <a:prstGeom prst="rect">
            <a:avLst/>
          </a:prstGeom>
        </p:spPr>
        <p:txBody>
          <a:bodyPr anchor="t" rtlCol="false" tIns="0" lIns="0" bIns="0" rIns="0">
            <a:spAutoFit/>
          </a:bodyPr>
          <a:lstStyle/>
          <a:p>
            <a:pPr algn="ctr">
              <a:lnSpc>
                <a:spcPts val="3888"/>
              </a:lnSpc>
            </a:pPr>
            <a:r>
              <a:rPr lang="en-US" sz="3240">
                <a:solidFill>
                  <a:srgbClr val="000000"/>
                </a:solidFill>
                <a:latin typeface="Arial Bold"/>
              </a:rPr>
              <a:t>INSTRUCTOR FUNCTIONALITY</a:t>
            </a:r>
          </a:p>
        </p:txBody>
      </p:sp>
      <p:sp>
        <p:nvSpPr>
          <p:cNvPr name="TextBox 9" id="9"/>
          <p:cNvSpPr txBox="true"/>
          <p:nvPr/>
        </p:nvSpPr>
        <p:spPr>
          <a:xfrm rot="0">
            <a:off x="4876800" y="2379964"/>
            <a:ext cx="4285393" cy="2390775"/>
          </a:xfrm>
          <a:prstGeom prst="rect">
            <a:avLst/>
          </a:prstGeom>
        </p:spPr>
        <p:txBody>
          <a:bodyPr anchor="t" rtlCol="false" tIns="0" lIns="0" bIns="0" rIns="0">
            <a:spAutoFit/>
          </a:bodyPr>
          <a:lstStyle/>
          <a:p>
            <a:pPr marL="323853" indent="-161927" lvl="1">
              <a:lnSpc>
                <a:spcPts val="2100"/>
              </a:lnSpc>
              <a:buFont typeface="Arial"/>
              <a:buChar char="•"/>
            </a:pPr>
            <a:r>
              <a:rPr lang="en-US" sz="1500">
                <a:solidFill>
                  <a:srgbClr val="000000"/>
                </a:solidFill>
                <a:latin typeface="Canva Sans"/>
              </a:rPr>
              <a:t>“Create and Post Exam" Functionality for Instructors</a:t>
            </a:r>
          </a:p>
          <a:p>
            <a:pPr marL="323853" indent="-161927" lvl="1">
              <a:lnSpc>
                <a:spcPts val="2100"/>
              </a:lnSpc>
              <a:buFont typeface="Arial"/>
              <a:buChar char="•"/>
            </a:pPr>
            <a:r>
              <a:rPr lang="en-US" sz="1500">
                <a:solidFill>
                  <a:srgbClr val="000000"/>
                </a:solidFill>
                <a:latin typeface="Canva Sans"/>
              </a:rPr>
              <a:t>Empowering Instructors with Comprehensive Assessment Tools</a:t>
            </a:r>
          </a:p>
          <a:p>
            <a:pPr marL="323853" indent="-161927" lvl="1">
              <a:lnSpc>
                <a:spcPts val="2100"/>
              </a:lnSpc>
              <a:buFont typeface="Arial"/>
              <a:buChar char="•"/>
            </a:pPr>
            <a:r>
              <a:rPr lang="en-US" sz="1500">
                <a:solidFill>
                  <a:srgbClr val="000000"/>
                </a:solidFill>
                <a:latin typeface="Canva Sans"/>
              </a:rPr>
              <a:t>Our platform provides instructors with an intuitive and robust system to create and post exams, enabling them to effectively evaluate student learning and performance.</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0" y="1681460"/>
            <a:ext cx="10282546" cy="4260535"/>
            <a:chOff x="0" y="0"/>
            <a:chExt cx="3808350" cy="1577976"/>
          </a:xfrm>
        </p:grpSpPr>
        <p:sp>
          <p:nvSpPr>
            <p:cNvPr name="Freeform 4" id="4"/>
            <p:cNvSpPr/>
            <p:nvPr/>
          </p:nvSpPr>
          <p:spPr>
            <a:xfrm flipH="false" flipV="false" rot="0">
              <a:off x="0" y="0"/>
              <a:ext cx="3808350" cy="1577976"/>
            </a:xfrm>
            <a:custGeom>
              <a:avLst/>
              <a:gdLst/>
              <a:ahLst/>
              <a:cxnLst/>
              <a:rect r="r" b="b" t="t" l="l"/>
              <a:pathLst>
                <a:path h="1577976" w="3808350">
                  <a:moveTo>
                    <a:pt x="0" y="0"/>
                  </a:moveTo>
                  <a:lnTo>
                    <a:pt x="3808350" y="0"/>
                  </a:lnTo>
                  <a:lnTo>
                    <a:pt x="3808350" y="1577976"/>
                  </a:lnTo>
                  <a:lnTo>
                    <a:pt x="0" y="1577976"/>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0"/>
              <a:ext cx="3808350" cy="1577976"/>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1625421" y="2111896"/>
            <a:ext cx="5705143" cy="2357845"/>
          </a:xfrm>
          <a:custGeom>
            <a:avLst/>
            <a:gdLst/>
            <a:ahLst/>
            <a:cxnLst/>
            <a:rect r="r" b="b" t="t" l="l"/>
            <a:pathLst>
              <a:path h="2357845" w="5705143">
                <a:moveTo>
                  <a:pt x="0" y="0"/>
                </a:moveTo>
                <a:lnTo>
                  <a:pt x="5705143" y="0"/>
                </a:lnTo>
                <a:lnTo>
                  <a:pt x="5705143" y="2357845"/>
                </a:lnTo>
                <a:lnTo>
                  <a:pt x="0" y="2357845"/>
                </a:lnTo>
                <a:lnTo>
                  <a:pt x="0" y="0"/>
                </a:lnTo>
                <a:close/>
              </a:path>
            </a:pathLst>
          </a:custGeom>
          <a:blipFill>
            <a:blip r:embed="rId3"/>
            <a:stretch>
              <a:fillRect l="0" t="0" r="0" b="0"/>
            </a:stretch>
          </a:blipFill>
        </p:spPr>
      </p:sp>
      <p:sp>
        <p:nvSpPr>
          <p:cNvPr name="TextBox 7" id="7"/>
          <p:cNvSpPr txBox="true"/>
          <p:nvPr/>
        </p:nvSpPr>
        <p:spPr>
          <a:xfrm rot="0">
            <a:off x="1515828" y="531495"/>
            <a:ext cx="6820394" cy="552450"/>
          </a:xfrm>
          <a:prstGeom prst="rect">
            <a:avLst/>
          </a:prstGeom>
        </p:spPr>
        <p:txBody>
          <a:bodyPr anchor="t" rtlCol="false" tIns="0" lIns="0" bIns="0" rIns="0">
            <a:spAutoFit/>
          </a:bodyPr>
          <a:lstStyle/>
          <a:p>
            <a:pPr algn="ctr">
              <a:lnSpc>
                <a:spcPts val="3863"/>
              </a:lnSpc>
            </a:pPr>
            <a:r>
              <a:rPr lang="en-US" sz="3219">
                <a:solidFill>
                  <a:srgbClr val="376092"/>
                </a:solidFill>
                <a:latin typeface="Arial Bold"/>
              </a:rPr>
              <a:t>PC FUNCTIONALITY</a:t>
            </a:r>
          </a:p>
        </p:txBody>
      </p:sp>
      <p:sp>
        <p:nvSpPr>
          <p:cNvPr name="TextBox 8" id="8"/>
          <p:cNvSpPr txBox="true"/>
          <p:nvPr/>
        </p:nvSpPr>
        <p:spPr>
          <a:xfrm rot="0">
            <a:off x="663281" y="4666443"/>
            <a:ext cx="8955984" cy="730420"/>
          </a:xfrm>
          <a:prstGeom prst="rect">
            <a:avLst/>
          </a:prstGeom>
        </p:spPr>
        <p:txBody>
          <a:bodyPr anchor="t" rtlCol="false" tIns="0" lIns="0" bIns="0" rIns="0">
            <a:spAutoFit/>
          </a:bodyPr>
          <a:lstStyle/>
          <a:p>
            <a:pPr algn="ctr">
              <a:lnSpc>
                <a:spcPts val="2790"/>
              </a:lnSpc>
              <a:spcBef>
                <a:spcPct val="0"/>
              </a:spcBef>
            </a:pPr>
            <a:r>
              <a:rPr lang="en-US" sz="1993">
                <a:solidFill>
                  <a:srgbClr val="376092"/>
                </a:solidFill>
                <a:latin typeface="Arial"/>
              </a:rPr>
              <a:t>This is the dashboard of PC.Program coordinator can add new tasks and can monitor his objectives </a:t>
            </a:r>
            <a:r>
              <a:rPr lang="en-US" sz="1993">
                <a:solidFill>
                  <a:srgbClr val="376092"/>
                </a:solidFill>
                <a:latin typeface="Arial"/>
              </a:rPr>
              <a:t> </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1647385" y="2133584"/>
            <a:ext cx="6252481" cy="2655497"/>
            <a:chOff x="0" y="0"/>
            <a:chExt cx="2315734" cy="983517"/>
          </a:xfrm>
        </p:grpSpPr>
        <p:sp>
          <p:nvSpPr>
            <p:cNvPr name="Freeform 4" id="4"/>
            <p:cNvSpPr/>
            <p:nvPr/>
          </p:nvSpPr>
          <p:spPr>
            <a:xfrm flipH="false" flipV="false" rot="0">
              <a:off x="0" y="0"/>
              <a:ext cx="2315734" cy="983517"/>
            </a:xfrm>
            <a:custGeom>
              <a:avLst/>
              <a:gdLst/>
              <a:ahLst/>
              <a:cxnLst/>
              <a:rect r="r" b="b" t="t" l="l"/>
              <a:pathLst>
                <a:path h="983517" w="2315734">
                  <a:moveTo>
                    <a:pt x="0" y="0"/>
                  </a:moveTo>
                  <a:lnTo>
                    <a:pt x="2315734" y="0"/>
                  </a:lnTo>
                  <a:lnTo>
                    <a:pt x="2315734" y="983517"/>
                  </a:lnTo>
                  <a:lnTo>
                    <a:pt x="0" y="983517"/>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0"/>
              <a:ext cx="2315734" cy="983517"/>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731520" y="3657600"/>
            <a:ext cx="3481482" cy="1314216"/>
          </a:xfrm>
          <a:custGeom>
            <a:avLst/>
            <a:gdLst/>
            <a:ahLst/>
            <a:cxnLst/>
            <a:rect r="r" b="b" t="t" l="l"/>
            <a:pathLst>
              <a:path h="1314216" w="3481482">
                <a:moveTo>
                  <a:pt x="0" y="0"/>
                </a:moveTo>
                <a:lnTo>
                  <a:pt x="3481482" y="0"/>
                </a:lnTo>
                <a:lnTo>
                  <a:pt x="3481482" y="1314216"/>
                </a:lnTo>
                <a:lnTo>
                  <a:pt x="0" y="1314216"/>
                </a:lnTo>
                <a:lnTo>
                  <a:pt x="0" y="0"/>
                </a:lnTo>
                <a:close/>
              </a:path>
            </a:pathLst>
          </a:custGeom>
          <a:blipFill>
            <a:blip r:embed="rId3"/>
            <a:stretch>
              <a:fillRect l="0" t="0" r="0" b="0"/>
            </a:stretch>
          </a:blipFill>
        </p:spPr>
      </p:sp>
      <p:sp>
        <p:nvSpPr>
          <p:cNvPr name="Freeform 7" id="7"/>
          <p:cNvSpPr/>
          <p:nvPr/>
        </p:nvSpPr>
        <p:spPr>
          <a:xfrm flipH="false" flipV="false" rot="0">
            <a:off x="731520" y="1556388"/>
            <a:ext cx="3481482" cy="1441120"/>
          </a:xfrm>
          <a:custGeom>
            <a:avLst/>
            <a:gdLst/>
            <a:ahLst/>
            <a:cxnLst/>
            <a:rect r="r" b="b" t="t" l="l"/>
            <a:pathLst>
              <a:path h="1441120" w="3481482">
                <a:moveTo>
                  <a:pt x="0" y="0"/>
                </a:moveTo>
                <a:lnTo>
                  <a:pt x="3481482" y="0"/>
                </a:lnTo>
                <a:lnTo>
                  <a:pt x="3481482" y="1441121"/>
                </a:lnTo>
                <a:lnTo>
                  <a:pt x="0" y="1441121"/>
                </a:lnTo>
                <a:lnTo>
                  <a:pt x="0" y="0"/>
                </a:lnTo>
                <a:close/>
              </a:path>
            </a:pathLst>
          </a:custGeom>
          <a:blipFill>
            <a:blip r:embed="rId4"/>
            <a:stretch>
              <a:fillRect l="0" t="0" r="0" b="0"/>
            </a:stretch>
          </a:blipFill>
        </p:spPr>
      </p:sp>
      <p:sp>
        <p:nvSpPr>
          <p:cNvPr name="Freeform 8" id="8"/>
          <p:cNvSpPr/>
          <p:nvPr/>
        </p:nvSpPr>
        <p:spPr>
          <a:xfrm flipH="false" flipV="false" rot="0">
            <a:off x="5295846" y="1556388"/>
            <a:ext cx="3085292" cy="1441120"/>
          </a:xfrm>
          <a:custGeom>
            <a:avLst/>
            <a:gdLst/>
            <a:ahLst/>
            <a:cxnLst/>
            <a:rect r="r" b="b" t="t" l="l"/>
            <a:pathLst>
              <a:path h="1441120" w="3085292">
                <a:moveTo>
                  <a:pt x="0" y="0"/>
                </a:moveTo>
                <a:lnTo>
                  <a:pt x="3085291" y="0"/>
                </a:lnTo>
                <a:lnTo>
                  <a:pt x="3085291" y="1441121"/>
                </a:lnTo>
                <a:lnTo>
                  <a:pt x="0" y="1441121"/>
                </a:lnTo>
                <a:lnTo>
                  <a:pt x="0" y="0"/>
                </a:lnTo>
                <a:close/>
              </a:path>
            </a:pathLst>
          </a:custGeom>
          <a:blipFill>
            <a:blip r:embed="rId5"/>
            <a:stretch>
              <a:fillRect l="0" t="0" r="0" b="0"/>
            </a:stretch>
          </a:blipFill>
        </p:spPr>
      </p:sp>
      <p:sp>
        <p:nvSpPr>
          <p:cNvPr name="Freeform 9" id="9"/>
          <p:cNvSpPr/>
          <p:nvPr/>
        </p:nvSpPr>
        <p:spPr>
          <a:xfrm flipH="false" flipV="false" rot="0">
            <a:off x="5691031" y="3657600"/>
            <a:ext cx="3029187" cy="1314216"/>
          </a:xfrm>
          <a:custGeom>
            <a:avLst/>
            <a:gdLst/>
            <a:ahLst/>
            <a:cxnLst/>
            <a:rect r="r" b="b" t="t" l="l"/>
            <a:pathLst>
              <a:path h="1314216" w="3029187">
                <a:moveTo>
                  <a:pt x="0" y="0"/>
                </a:moveTo>
                <a:lnTo>
                  <a:pt x="3029187" y="0"/>
                </a:lnTo>
                <a:lnTo>
                  <a:pt x="3029187" y="1314216"/>
                </a:lnTo>
                <a:lnTo>
                  <a:pt x="0" y="1314216"/>
                </a:lnTo>
                <a:lnTo>
                  <a:pt x="0" y="0"/>
                </a:lnTo>
                <a:close/>
              </a:path>
            </a:pathLst>
          </a:custGeom>
          <a:blipFill>
            <a:blip r:embed="rId6"/>
            <a:stretch>
              <a:fillRect l="0" t="0" r="0" b="0"/>
            </a:stretch>
          </a:blipFill>
        </p:spPr>
      </p:sp>
      <p:sp>
        <p:nvSpPr>
          <p:cNvPr name="TextBox 10" id="10"/>
          <p:cNvSpPr txBox="true"/>
          <p:nvPr/>
        </p:nvSpPr>
        <p:spPr>
          <a:xfrm rot="0">
            <a:off x="1363428" y="379095"/>
            <a:ext cx="6820394" cy="552450"/>
          </a:xfrm>
          <a:prstGeom prst="rect">
            <a:avLst/>
          </a:prstGeom>
        </p:spPr>
        <p:txBody>
          <a:bodyPr anchor="t" rtlCol="false" tIns="0" lIns="0" bIns="0" rIns="0">
            <a:spAutoFit/>
          </a:bodyPr>
          <a:lstStyle/>
          <a:p>
            <a:pPr algn="ctr">
              <a:lnSpc>
                <a:spcPts val="3863"/>
              </a:lnSpc>
            </a:pPr>
            <a:r>
              <a:rPr lang="en-US" sz="3219">
                <a:solidFill>
                  <a:srgbClr val="376092"/>
                </a:solidFill>
                <a:latin typeface="Arial Bold"/>
              </a:rPr>
              <a:t>ADMIN</a:t>
            </a:r>
            <a:r>
              <a:rPr lang="en-US" sz="3219">
                <a:solidFill>
                  <a:srgbClr val="376092"/>
                </a:solidFill>
                <a:latin typeface="Arial Bold"/>
              </a:rPr>
              <a:t> FUNCTIONALITY</a:t>
            </a:r>
          </a:p>
        </p:txBody>
      </p:sp>
      <p:sp>
        <p:nvSpPr>
          <p:cNvPr name="TextBox 11" id="11"/>
          <p:cNvSpPr txBox="true"/>
          <p:nvPr/>
        </p:nvSpPr>
        <p:spPr>
          <a:xfrm rot="0">
            <a:off x="1264771" y="5227231"/>
            <a:ext cx="7017709" cy="372745"/>
          </a:xfrm>
          <a:prstGeom prst="rect">
            <a:avLst/>
          </a:prstGeom>
        </p:spPr>
        <p:txBody>
          <a:bodyPr anchor="t" rtlCol="false" tIns="0" lIns="0" bIns="0" rIns="0">
            <a:spAutoFit/>
          </a:bodyPr>
          <a:lstStyle/>
          <a:p>
            <a:pPr algn="ctr">
              <a:lnSpc>
                <a:spcPts val="3079"/>
              </a:lnSpc>
            </a:pPr>
            <a:r>
              <a:rPr lang="en-US" sz="2199">
                <a:solidFill>
                  <a:srgbClr val="376092"/>
                </a:solidFill>
                <a:latin typeface="Canva Sans"/>
              </a:rPr>
              <a:t>These are the functionalities of the admin.</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414417" y="1839172"/>
            <a:ext cx="5427517" cy="3839078"/>
            <a:chOff x="0" y="0"/>
            <a:chExt cx="2010191" cy="1421881"/>
          </a:xfrm>
        </p:grpSpPr>
        <p:sp>
          <p:nvSpPr>
            <p:cNvPr name="Freeform 4" id="4"/>
            <p:cNvSpPr/>
            <p:nvPr/>
          </p:nvSpPr>
          <p:spPr>
            <a:xfrm flipH="false" flipV="false" rot="0">
              <a:off x="0" y="0"/>
              <a:ext cx="2010191" cy="1421881"/>
            </a:xfrm>
            <a:custGeom>
              <a:avLst/>
              <a:gdLst/>
              <a:ahLst/>
              <a:cxnLst/>
              <a:rect r="r" b="b" t="t" l="l"/>
              <a:pathLst>
                <a:path h="1421881" w="2010191">
                  <a:moveTo>
                    <a:pt x="0" y="0"/>
                  </a:moveTo>
                  <a:lnTo>
                    <a:pt x="2010191" y="0"/>
                  </a:lnTo>
                  <a:lnTo>
                    <a:pt x="2010191" y="1421881"/>
                  </a:lnTo>
                  <a:lnTo>
                    <a:pt x="0" y="1421881"/>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0"/>
              <a:ext cx="2010191" cy="1421881"/>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2298644" y="1573109"/>
            <a:ext cx="3472620" cy="1380583"/>
          </a:xfrm>
          <a:custGeom>
            <a:avLst/>
            <a:gdLst/>
            <a:ahLst/>
            <a:cxnLst/>
            <a:rect r="r" b="b" t="t" l="l"/>
            <a:pathLst>
              <a:path h="1380583" w="3472620">
                <a:moveTo>
                  <a:pt x="0" y="0"/>
                </a:moveTo>
                <a:lnTo>
                  <a:pt x="3472620" y="0"/>
                </a:lnTo>
                <a:lnTo>
                  <a:pt x="3472620" y="1380583"/>
                </a:lnTo>
                <a:lnTo>
                  <a:pt x="0" y="1380583"/>
                </a:lnTo>
                <a:lnTo>
                  <a:pt x="0" y="0"/>
                </a:lnTo>
                <a:close/>
              </a:path>
            </a:pathLst>
          </a:custGeom>
          <a:blipFill>
            <a:blip r:embed="rId3"/>
            <a:stretch>
              <a:fillRect l="0" t="0" r="0" b="0"/>
            </a:stretch>
          </a:blipFill>
        </p:spPr>
      </p:sp>
      <p:sp>
        <p:nvSpPr>
          <p:cNvPr name="Freeform 7" id="7"/>
          <p:cNvSpPr/>
          <p:nvPr/>
        </p:nvSpPr>
        <p:spPr>
          <a:xfrm flipH="false" flipV="false" rot="0">
            <a:off x="562334" y="3153717"/>
            <a:ext cx="3472620" cy="1227010"/>
          </a:xfrm>
          <a:custGeom>
            <a:avLst/>
            <a:gdLst/>
            <a:ahLst/>
            <a:cxnLst/>
            <a:rect r="r" b="b" t="t" l="l"/>
            <a:pathLst>
              <a:path h="1227010" w="3472620">
                <a:moveTo>
                  <a:pt x="0" y="0"/>
                </a:moveTo>
                <a:lnTo>
                  <a:pt x="3472620" y="0"/>
                </a:lnTo>
                <a:lnTo>
                  <a:pt x="3472620" y="1227010"/>
                </a:lnTo>
                <a:lnTo>
                  <a:pt x="0" y="1227010"/>
                </a:lnTo>
                <a:lnTo>
                  <a:pt x="0" y="0"/>
                </a:lnTo>
                <a:close/>
              </a:path>
            </a:pathLst>
          </a:custGeom>
          <a:blipFill>
            <a:blip r:embed="rId4"/>
            <a:stretch>
              <a:fillRect l="-6462" t="-217" r="0" b="-217"/>
            </a:stretch>
          </a:blipFill>
        </p:spPr>
      </p:sp>
      <p:sp>
        <p:nvSpPr>
          <p:cNvPr name="Freeform 8" id="8"/>
          <p:cNvSpPr/>
          <p:nvPr/>
        </p:nvSpPr>
        <p:spPr>
          <a:xfrm flipH="false" flipV="false" rot="0">
            <a:off x="2159390" y="4581891"/>
            <a:ext cx="3472620" cy="1096359"/>
          </a:xfrm>
          <a:custGeom>
            <a:avLst/>
            <a:gdLst/>
            <a:ahLst/>
            <a:cxnLst/>
            <a:rect r="r" b="b" t="t" l="l"/>
            <a:pathLst>
              <a:path h="1096359" w="3472620">
                <a:moveTo>
                  <a:pt x="0" y="0"/>
                </a:moveTo>
                <a:lnTo>
                  <a:pt x="3472619" y="0"/>
                </a:lnTo>
                <a:lnTo>
                  <a:pt x="3472619" y="1096359"/>
                </a:lnTo>
                <a:lnTo>
                  <a:pt x="0" y="1096359"/>
                </a:lnTo>
                <a:lnTo>
                  <a:pt x="0" y="0"/>
                </a:lnTo>
                <a:close/>
              </a:path>
            </a:pathLst>
          </a:custGeom>
          <a:blipFill>
            <a:blip r:embed="rId5"/>
            <a:stretch>
              <a:fillRect l="0" t="0" r="0" b="0"/>
            </a:stretch>
          </a:blipFill>
        </p:spPr>
      </p:sp>
      <p:sp>
        <p:nvSpPr>
          <p:cNvPr name="TextBox 9" id="9"/>
          <p:cNvSpPr txBox="true"/>
          <p:nvPr/>
        </p:nvSpPr>
        <p:spPr>
          <a:xfrm rot="0">
            <a:off x="1515828" y="531495"/>
            <a:ext cx="6820394" cy="552450"/>
          </a:xfrm>
          <a:prstGeom prst="rect">
            <a:avLst/>
          </a:prstGeom>
        </p:spPr>
        <p:txBody>
          <a:bodyPr anchor="t" rtlCol="false" tIns="0" lIns="0" bIns="0" rIns="0">
            <a:spAutoFit/>
          </a:bodyPr>
          <a:lstStyle/>
          <a:p>
            <a:pPr algn="ctr">
              <a:lnSpc>
                <a:spcPts val="3863"/>
              </a:lnSpc>
            </a:pPr>
            <a:r>
              <a:rPr lang="en-US" sz="3219">
                <a:solidFill>
                  <a:srgbClr val="376092"/>
                </a:solidFill>
                <a:latin typeface="Arial Bold"/>
              </a:rPr>
              <a:t>QA FUNCTIONALITY</a:t>
            </a:r>
          </a:p>
        </p:txBody>
      </p:sp>
      <p:sp>
        <p:nvSpPr>
          <p:cNvPr name="TextBox 10" id="10"/>
          <p:cNvSpPr txBox="true"/>
          <p:nvPr/>
        </p:nvSpPr>
        <p:spPr>
          <a:xfrm rot="0">
            <a:off x="6082928" y="2626811"/>
            <a:ext cx="3670672" cy="1463005"/>
          </a:xfrm>
          <a:prstGeom prst="rect">
            <a:avLst/>
          </a:prstGeom>
        </p:spPr>
        <p:txBody>
          <a:bodyPr anchor="t" rtlCol="false" tIns="0" lIns="0" bIns="0" rIns="0">
            <a:spAutoFit/>
          </a:bodyPr>
          <a:lstStyle/>
          <a:p>
            <a:pPr marL="356535" indent="-178267" lvl="1">
              <a:lnSpc>
                <a:spcPts val="2311"/>
              </a:lnSpc>
              <a:buFont typeface="Arial"/>
              <a:buChar char="•"/>
            </a:pPr>
            <a:r>
              <a:rPr lang="en-US" sz="1651">
                <a:solidFill>
                  <a:srgbClr val="376092"/>
                </a:solidFill>
                <a:latin typeface="Arial"/>
              </a:rPr>
              <a:t>QA can create new policies for the users</a:t>
            </a:r>
          </a:p>
          <a:p>
            <a:pPr marL="356535" indent="-178267" lvl="1">
              <a:lnSpc>
                <a:spcPts val="2311"/>
              </a:lnSpc>
              <a:buFont typeface="Arial"/>
              <a:buChar char="•"/>
            </a:pPr>
            <a:r>
              <a:rPr lang="en-US" sz="1651">
                <a:solidFill>
                  <a:srgbClr val="376092"/>
                </a:solidFill>
                <a:latin typeface="Arial"/>
              </a:rPr>
              <a:t>QA can conduct audits and evaluation if needed</a:t>
            </a:r>
          </a:p>
          <a:p>
            <a:pPr marL="356535" indent="-178267" lvl="1">
              <a:lnSpc>
                <a:spcPts val="2311"/>
              </a:lnSpc>
              <a:buFont typeface="Arial"/>
              <a:buChar char="•"/>
            </a:pPr>
            <a:r>
              <a:rPr lang="en-US" sz="1651">
                <a:solidFill>
                  <a:srgbClr val="376092"/>
                </a:solidFill>
                <a:latin typeface="Arial"/>
              </a:rPr>
              <a:t>QA can do course evaluation </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TextBox 3" id="3"/>
          <p:cNvSpPr txBox="true"/>
          <p:nvPr/>
        </p:nvSpPr>
        <p:spPr>
          <a:xfrm rot="0">
            <a:off x="579120" y="2448431"/>
            <a:ext cx="8595360" cy="1223014"/>
          </a:xfrm>
          <a:prstGeom prst="rect">
            <a:avLst/>
          </a:prstGeom>
        </p:spPr>
        <p:txBody>
          <a:bodyPr anchor="t" rtlCol="false" tIns="0" lIns="0" bIns="0" rIns="0">
            <a:spAutoFit/>
          </a:bodyPr>
          <a:lstStyle/>
          <a:p>
            <a:pPr algn="ctr">
              <a:lnSpc>
                <a:spcPts val="5631"/>
              </a:lnSpc>
            </a:pPr>
            <a:r>
              <a:rPr lang="en-US" sz="4693">
                <a:solidFill>
                  <a:srgbClr val="000000"/>
                </a:solidFill>
                <a:latin typeface="Arial Bold"/>
              </a:rPr>
              <a:t>SEMINAR Demo</a:t>
            </a:r>
          </a:p>
        </p:txBody>
      </p:sp>
      <p:sp>
        <p:nvSpPr>
          <p:cNvPr name="TextBox 4" id="4"/>
          <p:cNvSpPr txBox="true"/>
          <p:nvPr/>
        </p:nvSpPr>
        <p:spPr>
          <a:xfrm rot="0">
            <a:off x="1466603" y="4027590"/>
            <a:ext cx="6820394" cy="350139"/>
          </a:xfrm>
          <a:prstGeom prst="rect">
            <a:avLst/>
          </a:prstGeom>
        </p:spPr>
        <p:txBody>
          <a:bodyPr anchor="t" rtlCol="false" tIns="0" lIns="0" bIns="0" rIns="0">
            <a:spAutoFit/>
          </a:bodyPr>
          <a:lstStyle/>
          <a:p>
            <a:pPr algn="ctr">
              <a:lnSpc>
                <a:spcPts val="2304"/>
              </a:lnSpc>
            </a:pPr>
            <a:r>
              <a:rPr lang="en-US" sz="1920">
                <a:solidFill>
                  <a:srgbClr val="376092"/>
                </a:solidFill>
                <a:latin typeface="Arial"/>
              </a:rPr>
              <a:t>Node/ Chat</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8304" y="2295570"/>
            <a:ext cx="4358496" cy="2724060"/>
          </a:xfrm>
          <a:custGeom>
            <a:avLst/>
            <a:gdLst/>
            <a:ahLst/>
            <a:cxnLst/>
            <a:rect r="r" b="b" t="t" l="l"/>
            <a:pathLst>
              <a:path h="2724060" w="4358496">
                <a:moveTo>
                  <a:pt x="0" y="0"/>
                </a:moveTo>
                <a:lnTo>
                  <a:pt x="4358496" y="0"/>
                </a:lnTo>
                <a:lnTo>
                  <a:pt x="4358496" y="2724060"/>
                </a:lnTo>
                <a:lnTo>
                  <a:pt x="0" y="2724060"/>
                </a:lnTo>
                <a:lnTo>
                  <a:pt x="0" y="0"/>
                </a:lnTo>
                <a:close/>
              </a:path>
            </a:pathLst>
          </a:custGeom>
          <a:blipFill>
            <a:blip r:embed="rId2"/>
            <a:stretch>
              <a:fillRect l="0" t="0" r="0" b="0"/>
            </a:stretch>
          </a:blipFill>
        </p:spPr>
      </p:sp>
      <p:sp>
        <p:nvSpPr>
          <p:cNvPr name="TextBox 3" id="3"/>
          <p:cNvSpPr txBox="true"/>
          <p:nvPr/>
        </p:nvSpPr>
        <p:spPr>
          <a:xfrm rot="0">
            <a:off x="1466603" y="799894"/>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CHAT</a:t>
            </a:r>
          </a:p>
        </p:txBody>
      </p:sp>
      <p:sp>
        <p:nvSpPr>
          <p:cNvPr name="TextBox 4" id="4"/>
          <p:cNvSpPr txBox="true"/>
          <p:nvPr/>
        </p:nvSpPr>
        <p:spPr>
          <a:xfrm rot="0">
            <a:off x="5316164" y="2047875"/>
            <a:ext cx="3705916" cy="3181350"/>
          </a:xfrm>
          <a:prstGeom prst="rect">
            <a:avLst/>
          </a:prstGeom>
        </p:spPr>
        <p:txBody>
          <a:bodyPr anchor="t" rtlCol="false" tIns="0" lIns="0" bIns="0" rIns="0">
            <a:spAutoFit/>
          </a:bodyPr>
          <a:lstStyle/>
          <a:p>
            <a:pPr marL="309047" indent="-154523" lvl="1">
              <a:lnSpc>
                <a:spcPts val="1717"/>
              </a:lnSpc>
              <a:buFont typeface="Arial"/>
              <a:buChar char="•"/>
            </a:pPr>
            <a:r>
              <a:rPr lang="en-US" sz="1431">
                <a:solidFill>
                  <a:srgbClr val="000000"/>
                </a:solidFill>
                <a:latin typeface="Arial"/>
              </a:rPr>
              <a:t>Development and Implementation: Facilitates the creation and execution of quality assurance strategies.</a:t>
            </a:r>
          </a:p>
          <a:p>
            <a:pPr marL="309047" indent="-154523" lvl="1">
              <a:lnSpc>
                <a:spcPts val="1717"/>
              </a:lnSpc>
              <a:buFont typeface="Arial"/>
              <a:buChar char="•"/>
            </a:pPr>
            <a:r>
              <a:rPr lang="en-US" sz="1431">
                <a:solidFill>
                  <a:srgbClr val="000000"/>
                </a:solidFill>
                <a:latin typeface="Arial"/>
              </a:rPr>
              <a:t>Recommendations: Officers can suggest improvements in teaching methods, assessments, and program efficiency.</a:t>
            </a:r>
          </a:p>
          <a:p>
            <a:pPr marL="309047" indent="-154523" lvl="1">
              <a:lnSpc>
                <a:spcPts val="1717"/>
              </a:lnSpc>
              <a:buFont typeface="Arial"/>
              <a:buChar char="•"/>
            </a:pPr>
            <a:r>
              <a:rPr lang="en-US" sz="1431">
                <a:solidFill>
                  <a:srgbClr val="000000"/>
                </a:solidFill>
                <a:latin typeface="Arial"/>
              </a:rPr>
              <a:t>CRUD Functionality: Create, Read, Update, and Delete options for managing quality procedures.</a:t>
            </a:r>
          </a:p>
          <a:p>
            <a:pPr marL="309047" indent="-154523" lvl="1">
              <a:lnSpc>
                <a:spcPts val="1717"/>
              </a:lnSpc>
              <a:buFont typeface="Arial"/>
              <a:buChar char="•"/>
            </a:pPr>
            <a:r>
              <a:rPr lang="en-US" sz="1431">
                <a:solidFill>
                  <a:srgbClr val="000000"/>
                </a:solidFill>
                <a:latin typeface="Arial"/>
              </a:rPr>
              <a:t>Communication: Integrated chat feature for real-time collaboration and discussion.</a:t>
            </a:r>
          </a:p>
          <a:p>
            <a:pPr marL="309047" indent="-154523" lvl="1">
              <a:lnSpc>
                <a:spcPts val="1717"/>
              </a:lnSpc>
              <a:buFont typeface="Arial"/>
              <a:buChar char="•"/>
            </a:pPr>
            <a:r>
              <a:rPr lang="en-US" sz="1431">
                <a:solidFill>
                  <a:srgbClr val="000000"/>
                </a:solidFill>
                <a:latin typeface="Arial"/>
              </a:rPr>
              <a:t>Reporting: Dedicated page or dashboard integration to display reports on quality measures and outcomes.</a:t>
            </a:r>
          </a:p>
          <a:p>
            <a:pPr algn="ctr">
              <a:lnSpc>
                <a:spcPts val="1717"/>
              </a:lnSpc>
              <a:spcBef>
                <a:spcPct val="0"/>
              </a:spcBef>
            </a:pP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TextBox 3" id="3"/>
          <p:cNvSpPr txBox="true"/>
          <p:nvPr/>
        </p:nvSpPr>
        <p:spPr>
          <a:xfrm rot="0">
            <a:off x="579120" y="2448431"/>
            <a:ext cx="8595360" cy="1223014"/>
          </a:xfrm>
          <a:prstGeom prst="rect">
            <a:avLst/>
          </a:prstGeom>
        </p:spPr>
        <p:txBody>
          <a:bodyPr anchor="t" rtlCol="false" tIns="0" lIns="0" bIns="0" rIns="0">
            <a:spAutoFit/>
          </a:bodyPr>
          <a:lstStyle/>
          <a:p>
            <a:pPr algn="ctr">
              <a:lnSpc>
                <a:spcPts val="5631"/>
              </a:lnSpc>
            </a:pPr>
            <a:r>
              <a:rPr lang="en-US" sz="4693">
                <a:solidFill>
                  <a:srgbClr val="000000"/>
                </a:solidFill>
                <a:latin typeface="Arial Bold"/>
              </a:rPr>
              <a:t>PHASE 5  Demo</a:t>
            </a:r>
          </a:p>
        </p:txBody>
      </p:sp>
      <p:sp>
        <p:nvSpPr>
          <p:cNvPr name="TextBox 4" id="4"/>
          <p:cNvSpPr txBox="true"/>
          <p:nvPr/>
        </p:nvSpPr>
        <p:spPr>
          <a:xfrm rot="0">
            <a:off x="1466603" y="4027590"/>
            <a:ext cx="6820394" cy="350139"/>
          </a:xfrm>
          <a:prstGeom prst="rect">
            <a:avLst/>
          </a:prstGeom>
        </p:spPr>
        <p:txBody>
          <a:bodyPr anchor="t" rtlCol="false" tIns="0" lIns="0" bIns="0" rIns="0">
            <a:spAutoFit/>
          </a:bodyPr>
          <a:lstStyle/>
          <a:p>
            <a:pPr algn="ctr">
              <a:lnSpc>
                <a:spcPts val="2304"/>
              </a:lnSpc>
            </a:pPr>
            <a:r>
              <a:rPr lang="en-US" sz="1920">
                <a:solidFill>
                  <a:srgbClr val="376092"/>
                </a:solidFill>
                <a:latin typeface="Arial"/>
              </a:rPr>
              <a:t>Pages before Login</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8063" y="2634624"/>
            <a:ext cx="2644112" cy="2926080"/>
          </a:xfrm>
          <a:custGeom>
            <a:avLst/>
            <a:gdLst/>
            <a:ahLst/>
            <a:cxnLst/>
            <a:rect r="r" b="b" t="t" l="l"/>
            <a:pathLst>
              <a:path h="2926080" w="2644112">
                <a:moveTo>
                  <a:pt x="0" y="0"/>
                </a:moveTo>
                <a:lnTo>
                  <a:pt x="2644112" y="0"/>
                </a:lnTo>
                <a:lnTo>
                  <a:pt x="2644112"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13486" y="355282"/>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Challenges faced</a:t>
            </a:r>
          </a:p>
        </p:txBody>
      </p:sp>
      <p:sp>
        <p:nvSpPr>
          <p:cNvPr name="TextBox 4" id="4"/>
          <p:cNvSpPr txBox="true"/>
          <p:nvPr/>
        </p:nvSpPr>
        <p:spPr>
          <a:xfrm rot="0">
            <a:off x="3490410" y="1386053"/>
            <a:ext cx="5347111" cy="5048250"/>
          </a:xfrm>
          <a:prstGeom prst="rect">
            <a:avLst/>
          </a:prstGeom>
        </p:spPr>
        <p:txBody>
          <a:bodyPr anchor="t" rtlCol="false" tIns="0" lIns="0" bIns="0" rIns="0">
            <a:spAutoFit/>
          </a:bodyPr>
          <a:lstStyle/>
          <a:p>
            <a:pPr>
              <a:lnSpc>
                <a:spcPts val="1296"/>
              </a:lnSpc>
            </a:pPr>
            <a:r>
              <a:rPr lang="en-US" sz="1080">
                <a:solidFill>
                  <a:srgbClr val="000000"/>
                </a:solidFill>
                <a:latin typeface="Arial Bold"/>
              </a:rPr>
              <a:t>Data Security:</a:t>
            </a:r>
          </a:p>
          <a:p>
            <a:pPr marL="233172" indent="-116586" lvl="1">
              <a:lnSpc>
                <a:spcPts val="1296"/>
              </a:lnSpc>
              <a:buFont typeface="Arial"/>
              <a:buChar char="•"/>
            </a:pPr>
            <a:r>
              <a:rPr lang="en-US" sz="1080">
                <a:solidFill>
                  <a:srgbClr val="000000"/>
                </a:solidFill>
                <a:latin typeface="Arial"/>
              </a:rPr>
              <a:t>   </a:t>
            </a:r>
            <a:r>
              <a:rPr lang="en-US" sz="1080">
                <a:solidFill>
                  <a:srgbClr val="000000"/>
                </a:solidFill>
                <a:latin typeface="Arial Bold"/>
              </a:rPr>
              <a:t>Resolution: </a:t>
            </a:r>
            <a:r>
              <a:rPr lang="en-US" sz="1080">
                <a:solidFill>
                  <a:srgbClr val="000000"/>
                </a:solidFill>
                <a:latin typeface="Arial"/>
              </a:rPr>
              <a:t>Implemented robust encryption protocols and access controls. Regular security audits were conducted to identify and address vulnerabilities. User authentication mechanisms were strengthened, and data storage practices were aligned with industry standards.</a:t>
            </a:r>
          </a:p>
          <a:p>
            <a:pPr>
              <a:lnSpc>
                <a:spcPts val="1296"/>
              </a:lnSpc>
            </a:pPr>
          </a:p>
          <a:p>
            <a:pPr>
              <a:lnSpc>
                <a:spcPts val="1296"/>
              </a:lnSpc>
            </a:pPr>
            <a:r>
              <a:rPr lang="en-US" sz="1080">
                <a:solidFill>
                  <a:srgbClr val="000000"/>
                </a:solidFill>
                <a:latin typeface="Arial Bold"/>
              </a:rPr>
              <a:t>Integration of Technologies:</a:t>
            </a:r>
          </a:p>
          <a:p>
            <a:pPr marL="233172" indent="-116586" lvl="1">
              <a:lnSpc>
                <a:spcPts val="1296"/>
              </a:lnSpc>
              <a:buFont typeface="Arial"/>
              <a:buChar char="•"/>
            </a:pPr>
            <a:r>
              <a:rPr lang="en-US" sz="1080">
                <a:solidFill>
                  <a:srgbClr val="000000"/>
                </a:solidFill>
                <a:latin typeface="Arial"/>
              </a:rPr>
              <a:t>    </a:t>
            </a:r>
            <a:r>
              <a:rPr lang="en-US" sz="1080">
                <a:solidFill>
                  <a:srgbClr val="000000"/>
                </a:solidFill>
                <a:latin typeface="Arial Bold"/>
              </a:rPr>
              <a:t>Resolution: </a:t>
            </a:r>
            <a:r>
              <a:rPr lang="en-US" sz="1080">
                <a:solidFill>
                  <a:srgbClr val="000000"/>
                </a:solidFill>
                <a:latin typeface="Arial"/>
              </a:rPr>
              <a:t>Adopted a modular approach and implemented the Model-View-Controller (MVC) framework. This allowed for the seamless integration of various technologies, ensuring a cohesive and scalable system. Regular compatibility checks were conducted during updates or new technology integrations.</a:t>
            </a:r>
          </a:p>
          <a:p>
            <a:pPr>
              <a:lnSpc>
                <a:spcPts val="1296"/>
              </a:lnSpc>
            </a:pPr>
          </a:p>
          <a:p>
            <a:pPr>
              <a:lnSpc>
                <a:spcPts val="1296"/>
              </a:lnSpc>
            </a:pPr>
            <a:r>
              <a:rPr lang="en-US" sz="1080">
                <a:solidFill>
                  <a:srgbClr val="000000"/>
                </a:solidFill>
                <a:latin typeface="Arial Bold"/>
              </a:rPr>
              <a:t>Adapting to Evolving Educational Needs:</a:t>
            </a:r>
          </a:p>
          <a:p>
            <a:pPr marL="233172" indent="-116586" lvl="1">
              <a:lnSpc>
                <a:spcPts val="1296"/>
              </a:lnSpc>
              <a:buFont typeface="Arial"/>
              <a:buChar char="•"/>
            </a:pPr>
            <a:r>
              <a:rPr lang="en-US" sz="1080">
                <a:solidFill>
                  <a:srgbClr val="000000"/>
                </a:solidFill>
                <a:latin typeface="Arial"/>
              </a:rPr>
              <a:t>   </a:t>
            </a:r>
            <a:r>
              <a:rPr lang="en-US" sz="1080">
                <a:solidFill>
                  <a:srgbClr val="000000"/>
                </a:solidFill>
                <a:latin typeface="Arial Bold"/>
              </a:rPr>
              <a:t>Resolution: </a:t>
            </a:r>
            <a:r>
              <a:rPr lang="en-US" sz="1080">
                <a:solidFill>
                  <a:srgbClr val="000000"/>
                </a:solidFill>
                <a:latin typeface="Arial"/>
              </a:rPr>
              <a:t>Maintained close collaboration with educators and stakeholders to gather feedback. Implemented an agile development methodology to facilitate quick adjustments to changing requirements. Regularly updated the system based on educational trends and user feedback.</a:t>
            </a:r>
          </a:p>
          <a:p>
            <a:pPr>
              <a:lnSpc>
                <a:spcPts val="1296"/>
              </a:lnSpc>
            </a:pPr>
          </a:p>
          <a:p>
            <a:pPr>
              <a:lnSpc>
                <a:spcPts val="1296"/>
              </a:lnSpc>
            </a:pPr>
            <a:r>
              <a:rPr lang="en-US" sz="1080">
                <a:solidFill>
                  <a:srgbClr val="000000"/>
                </a:solidFill>
                <a:latin typeface="Arial"/>
              </a:rPr>
              <a:t> </a:t>
            </a:r>
            <a:r>
              <a:rPr lang="en-US" sz="1080">
                <a:solidFill>
                  <a:srgbClr val="000000"/>
                </a:solidFill>
                <a:latin typeface="Arial Bold"/>
              </a:rPr>
              <a:t>MVC Framework Implementation:</a:t>
            </a:r>
          </a:p>
          <a:p>
            <a:pPr marL="233172" indent="-116586" lvl="1">
              <a:lnSpc>
                <a:spcPts val="1296"/>
              </a:lnSpc>
              <a:buFont typeface="Arial"/>
              <a:buChar char="•"/>
            </a:pPr>
            <a:r>
              <a:rPr lang="en-US" sz="1080">
                <a:solidFill>
                  <a:srgbClr val="000000"/>
                </a:solidFill>
                <a:latin typeface="Arial"/>
              </a:rPr>
              <a:t>   </a:t>
            </a:r>
            <a:r>
              <a:rPr lang="en-US" sz="1080">
                <a:solidFill>
                  <a:srgbClr val="000000"/>
                </a:solidFill>
                <a:latin typeface="Arial Bold"/>
              </a:rPr>
              <a:t>Resolution:</a:t>
            </a:r>
            <a:r>
              <a:rPr lang="en-US" sz="1080">
                <a:solidFill>
                  <a:srgbClr val="000000"/>
                </a:solidFill>
                <a:latin typeface="Arial"/>
              </a:rPr>
              <a:t> Took a phased approach to implement the MVC framework, starting with a detailed analysis of the existing system. Developed a migration plan to minimize disruptions, ensuring that each module was thoroughly tested before integration. Conducted training sessions for the development team to familiarize them with the new architecture.</a:t>
            </a:r>
          </a:p>
          <a:p>
            <a:pPr>
              <a:lnSpc>
                <a:spcPts val="1296"/>
              </a:lnSpc>
            </a:pPr>
          </a:p>
          <a:p>
            <a:pPr>
              <a:lnSpc>
                <a:spcPts val="1296"/>
              </a:lnSpc>
            </a:pPr>
            <a:r>
              <a:rPr lang="en-US" sz="1080">
                <a:solidFill>
                  <a:srgbClr val="000000"/>
                </a:solidFill>
                <a:latin typeface="Arial Bold"/>
              </a:rPr>
              <a:t>Seamless Integration of Chat Feature:</a:t>
            </a:r>
          </a:p>
          <a:p>
            <a:pPr>
              <a:lnSpc>
                <a:spcPts val="1296"/>
              </a:lnSpc>
            </a:pPr>
            <a:r>
              <a:rPr lang="en-US" sz="1080">
                <a:solidFill>
                  <a:srgbClr val="000000"/>
                </a:solidFill>
                <a:latin typeface="Arial"/>
              </a:rPr>
              <a:t>    </a:t>
            </a:r>
            <a:r>
              <a:rPr lang="en-US" sz="1080">
                <a:solidFill>
                  <a:srgbClr val="000000"/>
                </a:solidFill>
                <a:latin typeface="Arial Bold"/>
              </a:rPr>
              <a:t>Resolution: </a:t>
            </a:r>
            <a:r>
              <a:rPr lang="en-US" sz="1080">
                <a:solidFill>
                  <a:srgbClr val="000000"/>
                </a:solidFill>
                <a:latin typeface="Arial"/>
              </a:rPr>
              <a:t>Utilized a well-documented API for the chat feature, ensuring compatibility with existing modules. Conducted thorough testing to identify and resolve integration issues. Implemented user-friendly interfaces and provided training resources to users to promote effective utilization of the new communication tool.</a:t>
            </a:r>
          </a:p>
          <a:p>
            <a:pPr>
              <a:lnSpc>
                <a:spcPts val="1296"/>
              </a:lnSpc>
            </a:pP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TextBox 3" id="3"/>
          <p:cNvSpPr txBox="true"/>
          <p:nvPr/>
        </p:nvSpPr>
        <p:spPr>
          <a:xfrm rot="0">
            <a:off x="579120" y="2448431"/>
            <a:ext cx="8595360" cy="1223014"/>
          </a:xfrm>
          <a:prstGeom prst="rect">
            <a:avLst/>
          </a:prstGeom>
        </p:spPr>
        <p:txBody>
          <a:bodyPr anchor="t" rtlCol="false" tIns="0" lIns="0" bIns="0" rIns="0">
            <a:spAutoFit/>
          </a:bodyPr>
          <a:lstStyle/>
          <a:p>
            <a:pPr algn="ctr">
              <a:lnSpc>
                <a:spcPts val="5631"/>
              </a:lnSpc>
            </a:pPr>
            <a:r>
              <a:rPr lang="en-US" sz="4693">
                <a:solidFill>
                  <a:srgbClr val="000000"/>
                </a:solidFill>
                <a:latin typeface="Arial Bold"/>
              </a:rPr>
              <a:t>SEMINAR Demo</a:t>
            </a:r>
          </a:p>
        </p:txBody>
      </p:sp>
      <p:sp>
        <p:nvSpPr>
          <p:cNvPr name="TextBox 4" id="4"/>
          <p:cNvSpPr txBox="true"/>
          <p:nvPr/>
        </p:nvSpPr>
        <p:spPr>
          <a:xfrm rot="0">
            <a:off x="1466603" y="4027590"/>
            <a:ext cx="6820394" cy="333375"/>
          </a:xfrm>
          <a:prstGeom prst="rect">
            <a:avLst/>
          </a:prstGeom>
        </p:spPr>
        <p:txBody>
          <a:bodyPr anchor="t" rtlCol="false" tIns="0" lIns="0" bIns="0" rIns="0">
            <a:spAutoFit/>
          </a:bodyPr>
          <a:lstStyle/>
          <a:p>
            <a:pPr algn="ctr">
              <a:lnSpc>
                <a:spcPts val="2304"/>
              </a:lnSpc>
            </a:pPr>
            <a:r>
              <a:rPr lang="en-US" sz="1920">
                <a:solidFill>
                  <a:srgbClr val="376092"/>
                </a:solidFill>
                <a:latin typeface="Arial"/>
              </a:rPr>
              <a:t>IMPROVEMENT</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Freeform 3" id="3"/>
          <p:cNvSpPr/>
          <p:nvPr/>
        </p:nvSpPr>
        <p:spPr>
          <a:xfrm flipH="false" flipV="false" rot="0">
            <a:off x="845890" y="1322865"/>
            <a:ext cx="2594185" cy="1502572"/>
          </a:xfrm>
          <a:custGeom>
            <a:avLst/>
            <a:gdLst/>
            <a:ahLst/>
            <a:cxnLst/>
            <a:rect r="r" b="b" t="t" l="l"/>
            <a:pathLst>
              <a:path h="1502572" w="2594185">
                <a:moveTo>
                  <a:pt x="0" y="0"/>
                </a:moveTo>
                <a:lnTo>
                  <a:pt x="2594184" y="0"/>
                </a:lnTo>
                <a:lnTo>
                  <a:pt x="2594184" y="1502572"/>
                </a:lnTo>
                <a:lnTo>
                  <a:pt x="0" y="1502572"/>
                </a:lnTo>
                <a:lnTo>
                  <a:pt x="0" y="0"/>
                </a:lnTo>
                <a:close/>
              </a:path>
            </a:pathLst>
          </a:custGeom>
          <a:blipFill>
            <a:blip r:embed="rId3"/>
            <a:stretch>
              <a:fillRect l="0" t="0" r="0" b="0"/>
            </a:stretch>
          </a:blipFill>
        </p:spPr>
      </p:sp>
      <p:sp>
        <p:nvSpPr>
          <p:cNvPr name="Freeform 4" id="4"/>
          <p:cNvSpPr/>
          <p:nvPr/>
        </p:nvSpPr>
        <p:spPr>
          <a:xfrm flipH="false" flipV="false" rot="0">
            <a:off x="845890" y="2890676"/>
            <a:ext cx="2594185" cy="1536256"/>
          </a:xfrm>
          <a:custGeom>
            <a:avLst/>
            <a:gdLst/>
            <a:ahLst/>
            <a:cxnLst/>
            <a:rect r="r" b="b" t="t" l="l"/>
            <a:pathLst>
              <a:path h="1536256" w="2594185">
                <a:moveTo>
                  <a:pt x="0" y="0"/>
                </a:moveTo>
                <a:lnTo>
                  <a:pt x="2594184" y="0"/>
                </a:lnTo>
                <a:lnTo>
                  <a:pt x="2594184" y="1536256"/>
                </a:lnTo>
                <a:lnTo>
                  <a:pt x="0" y="1536256"/>
                </a:lnTo>
                <a:lnTo>
                  <a:pt x="0" y="0"/>
                </a:lnTo>
                <a:close/>
              </a:path>
            </a:pathLst>
          </a:custGeom>
          <a:blipFill>
            <a:blip r:embed="rId4"/>
            <a:stretch>
              <a:fillRect l="0" t="0" r="-3816" b="0"/>
            </a:stretch>
          </a:blipFill>
        </p:spPr>
      </p:sp>
      <p:sp>
        <p:nvSpPr>
          <p:cNvPr name="Freeform 5" id="5"/>
          <p:cNvSpPr/>
          <p:nvPr/>
        </p:nvSpPr>
        <p:spPr>
          <a:xfrm flipH="false" flipV="false" rot="0">
            <a:off x="845890" y="4528673"/>
            <a:ext cx="2713815" cy="2085152"/>
          </a:xfrm>
          <a:custGeom>
            <a:avLst/>
            <a:gdLst/>
            <a:ahLst/>
            <a:cxnLst/>
            <a:rect r="r" b="b" t="t" l="l"/>
            <a:pathLst>
              <a:path h="2085152" w="2713815">
                <a:moveTo>
                  <a:pt x="0" y="0"/>
                </a:moveTo>
                <a:lnTo>
                  <a:pt x="2713815" y="0"/>
                </a:lnTo>
                <a:lnTo>
                  <a:pt x="2713815" y="2085152"/>
                </a:lnTo>
                <a:lnTo>
                  <a:pt x="0" y="2085152"/>
                </a:lnTo>
                <a:lnTo>
                  <a:pt x="0" y="0"/>
                </a:lnTo>
                <a:close/>
              </a:path>
            </a:pathLst>
          </a:custGeom>
          <a:blipFill>
            <a:blip r:embed="rId5"/>
            <a:stretch>
              <a:fillRect l="0" t="-2305" r="0" b="-2305"/>
            </a:stretch>
          </a:blipFill>
        </p:spPr>
      </p:sp>
      <p:sp>
        <p:nvSpPr>
          <p:cNvPr name="TextBox 6" id="6"/>
          <p:cNvSpPr txBox="true"/>
          <p:nvPr/>
        </p:nvSpPr>
        <p:spPr>
          <a:xfrm rot="0">
            <a:off x="1455905" y="163738"/>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AI IMPROVEMENT</a:t>
            </a:r>
          </a:p>
        </p:txBody>
      </p:sp>
      <p:sp>
        <p:nvSpPr>
          <p:cNvPr name="TextBox 7" id="7"/>
          <p:cNvSpPr txBox="true"/>
          <p:nvPr/>
        </p:nvSpPr>
        <p:spPr>
          <a:xfrm rot="0">
            <a:off x="3912661" y="1087452"/>
            <a:ext cx="5109419" cy="5276850"/>
          </a:xfrm>
          <a:prstGeom prst="rect">
            <a:avLst/>
          </a:prstGeom>
        </p:spPr>
        <p:txBody>
          <a:bodyPr anchor="t" rtlCol="false" tIns="0" lIns="0" bIns="0" rIns="0">
            <a:spAutoFit/>
          </a:bodyPr>
          <a:lstStyle/>
          <a:p>
            <a:pPr marL="260111" indent="-130056" lvl="1">
              <a:lnSpc>
                <a:spcPts val="1445"/>
              </a:lnSpc>
              <a:buFont typeface="Arial"/>
              <a:buChar char="•"/>
            </a:pPr>
            <a:r>
              <a:rPr lang="en-US" sz="1204">
                <a:solidFill>
                  <a:srgbClr val="000000"/>
                </a:solidFill>
                <a:latin typeface="Arial Bold"/>
              </a:rPr>
              <a:t>AI-Generated Examinations:</a:t>
            </a:r>
          </a:p>
          <a:p>
            <a:pPr marL="520223" indent="-173408" lvl="2">
              <a:lnSpc>
                <a:spcPts val="1445"/>
              </a:lnSpc>
              <a:buFont typeface="Arial"/>
              <a:buChar char="⚬"/>
            </a:pPr>
            <a:r>
              <a:rPr lang="en-US" sz="1204">
                <a:solidFill>
                  <a:srgbClr val="000000"/>
                </a:solidFill>
                <a:latin typeface="Arial"/>
              </a:rPr>
              <a:t>The system utilizes AI to automatically generate examination questions.</a:t>
            </a:r>
          </a:p>
          <a:p>
            <a:pPr marL="520223" indent="-173408" lvl="2">
              <a:lnSpc>
                <a:spcPts val="1445"/>
              </a:lnSpc>
              <a:buFont typeface="Arial"/>
              <a:buChar char="⚬"/>
            </a:pPr>
            <a:r>
              <a:rPr lang="en-US" sz="1204">
                <a:solidFill>
                  <a:srgbClr val="000000"/>
                </a:solidFill>
                <a:latin typeface="Arial"/>
              </a:rPr>
              <a:t>Questions are designed to probe deep understanding and cover a range of complexities.</a:t>
            </a:r>
          </a:p>
          <a:p>
            <a:pPr marL="260111" indent="-130056" lvl="1">
              <a:lnSpc>
                <a:spcPts val="1445"/>
              </a:lnSpc>
              <a:buFont typeface="Arial"/>
              <a:buChar char="•"/>
            </a:pPr>
            <a:r>
              <a:rPr lang="en-US" sz="1204">
                <a:solidFill>
                  <a:srgbClr val="000000"/>
                </a:solidFill>
                <a:latin typeface="Arial Bold"/>
              </a:rPr>
              <a:t>Educator's Instructional Aid:</a:t>
            </a:r>
          </a:p>
          <a:p>
            <a:pPr marL="520223" indent="-173408" lvl="2">
              <a:lnSpc>
                <a:spcPts val="1445"/>
              </a:lnSpc>
              <a:buFont typeface="Arial"/>
              <a:buChar char="⚬"/>
            </a:pPr>
            <a:r>
              <a:rPr lang="en-US" sz="1204">
                <a:solidFill>
                  <a:srgbClr val="000000"/>
                </a:solidFill>
                <a:latin typeface="Arial"/>
              </a:rPr>
              <a:t>AI provides structured guidelines on how to instruct students effectively.</a:t>
            </a:r>
          </a:p>
          <a:p>
            <a:pPr marL="520223" indent="-173408" lvl="2">
              <a:lnSpc>
                <a:spcPts val="1445"/>
              </a:lnSpc>
              <a:buFont typeface="Arial"/>
              <a:buChar char="⚬"/>
            </a:pPr>
            <a:r>
              <a:rPr lang="en-US" sz="1204">
                <a:solidFill>
                  <a:srgbClr val="000000"/>
                </a:solidFill>
                <a:latin typeface="Arial"/>
              </a:rPr>
              <a:t>Assists in managing multiple exam schedules and study loads.</a:t>
            </a:r>
          </a:p>
          <a:p>
            <a:pPr marL="260111" indent="-130056" lvl="1">
              <a:lnSpc>
                <a:spcPts val="1445"/>
              </a:lnSpc>
              <a:buFont typeface="Arial"/>
              <a:buChar char="•"/>
            </a:pPr>
            <a:r>
              <a:rPr lang="en-US" sz="1204">
                <a:solidFill>
                  <a:srgbClr val="000000"/>
                </a:solidFill>
                <a:latin typeface="Arial Bold"/>
              </a:rPr>
              <a:t>CRUD Functionality for Dynamic Learning:</a:t>
            </a:r>
          </a:p>
          <a:p>
            <a:pPr marL="520223" indent="-173408" lvl="2">
              <a:lnSpc>
                <a:spcPts val="1445"/>
              </a:lnSpc>
              <a:buFont typeface="Arial"/>
              <a:buChar char="⚬"/>
            </a:pPr>
            <a:r>
              <a:rPr lang="en-US" sz="1204">
                <a:solidFill>
                  <a:srgbClr val="000000"/>
                </a:solidFill>
                <a:latin typeface="Arial"/>
              </a:rPr>
              <a:t>Enables educators to Create, Read, Update, and Delete exam content in real-time.</a:t>
            </a:r>
          </a:p>
          <a:p>
            <a:pPr marL="520223" indent="-173408" lvl="2">
              <a:lnSpc>
                <a:spcPts val="1445"/>
              </a:lnSpc>
              <a:buFont typeface="Arial"/>
              <a:buChar char="⚬"/>
            </a:pPr>
            <a:r>
              <a:rPr lang="en-US" sz="1204">
                <a:solidFill>
                  <a:srgbClr val="000000"/>
                </a:solidFill>
                <a:latin typeface="Arial"/>
              </a:rPr>
              <a:t>Adapts to the evolving educational needs and performance of students.</a:t>
            </a:r>
          </a:p>
          <a:p>
            <a:pPr marL="260111" indent="-130056" lvl="1">
              <a:lnSpc>
                <a:spcPts val="1445"/>
              </a:lnSpc>
              <a:buFont typeface="Arial"/>
              <a:buChar char="•"/>
            </a:pPr>
            <a:r>
              <a:rPr lang="en-US" sz="1204">
                <a:solidFill>
                  <a:srgbClr val="000000"/>
                </a:solidFill>
                <a:latin typeface="Arial Bold"/>
              </a:rPr>
              <a:t>Integrated Communication Tools:</a:t>
            </a:r>
          </a:p>
          <a:p>
            <a:pPr marL="520223" indent="-173408" lvl="2">
              <a:lnSpc>
                <a:spcPts val="1445"/>
              </a:lnSpc>
              <a:buFont typeface="Arial"/>
              <a:buChar char="⚬"/>
            </a:pPr>
            <a:r>
              <a:rPr lang="en-US" sz="1204">
                <a:solidFill>
                  <a:srgbClr val="000000"/>
                </a:solidFill>
                <a:latin typeface="Arial"/>
              </a:rPr>
              <a:t>Features a chat system to facilitate instant communication between students and educators.</a:t>
            </a:r>
          </a:p>
          <a:p>
            <a:pPr marL="520223" indent="-173408" lvl="2">
              <a:lnSpc>
                <a:spcPts val="1445"/>
              </a:lnSpc>
              <a:buFont typeface="Arial"/>
              <a:buChar char="⚬"/>
            </a:pPr>
            <a:r>
              <a:rPr lang="en-US" sz="1204">
                <a:solidFill>
                  <a:srgbClr val="000000"/>
                </a:solidFill>
                <a:latin typeface="Arial"/>
              </a:rPr>
              <a:t>Encourages collaborative learning and immediate resolution of queries.</a:t>
            </a:r>
          </a:p>
          <a:p>
            <a:pPr marL="260111" indent="-130056" lvl="1">
              <a:lnSpc>
                <a:spcPts val="1445"/>
              </a:lnSpc>
              <a:buFont typeface="Arial"/>
              <a:buChar char="•"/>
            </a:pPr>
            <a:r>
              <a:rPr lang="en-US" sz="1204">
                <a:solidFill>
                  <a:srgbClr val="000000"/>
                </a:solidFill>
                <a:latin typeface="Arial Bold"/>
              </a:rPr>
              <a:t>Data-Driven Insights and Reporting:</a:t>
            </a:r>
          </a:p>
          <a:p>
            <a:pPr marL="520223" indent="-173408" lvl="2">
              <a:lnSpc>
                <a:spcPts val="1445"/>
              </a:lnSpc>
              <a:buFont typeface="Arial"/>
              <a:buChar char="⚬"/>
            </a:pPr>
            <a:r>
              <a:rPr lang="en-US" sz="1204">
                <a:solidFill>
                  <a:srgbClr val="000000"/>
                </a:solidFill>
                <a:latin typeface="Arial"/>
              </a:rPr>
              <a:t>Automatically generates reports on student performance.</a:t>
            </a:r>
          </a:p>
          <a:p>
            <a:pPr marL="520223" indent="-173408" lvl="2">
              <a:lnSpc>
                <a:spcPts val="1445"/>
              </a:lnSpc>
              <a:buFont typeface="Arial"/>
              <a:buChar char="⚬"/>
            </a:pPr>
            <a:r>
              <a:rPr lang="en-US" sz="1204">
                <a:solidFill>
                  <a:srgbClr val="000000"/>
                </a:solidFill>
                <a:latin typeface="Arial"/>
              </a:rPr>
              <a:t>Informs educators about the effectiveness of teaching methods and assessment tools.</a:t>
            </a:r>
          </a:p>
          <a:p>
            <a:pPr marL="260111" indent="-130056" lvl="1">
              <a:lnSpc>
                <a:spcPts val="1445"/>
              </a:lnSpc>
              <a:buFont typeface="Arial"/>
              <a:buChar char="•"/>
            </a:pPr>
            <a:r>
              <a:rPr lang="en-US" sz="1204">
                <a:solidFill>
                  <a:srgbClr val="000000"/>
                </a:solidFill>
                <a:latin typeface="Arial Bold"/>
              </a:rPr>
              <a:t>Transfer Learning and Ethical Deployment:</a:t>
            </a:r>
          </a:p>
          <a:p>
            <a:pPr marL="520223" indent="-173408" lvl="2">
              <a:lnSpc>
                <a:spcPts val="1445"/>
              </a:lnSpc>
              <a:buFont typeface="Arial"/>
              <a:buChar char="⚬"/>
            </a:pPr>
            <a:r>
              <a:rPr lang="en-US" sz="1204">
                <a:solidFill>
                  <a:srgbClr val="000000"/>
                </a:solidFill>
                <a:latin typeface="Arial"/>
              </a:rPr>
              <a:t>Incorporates the concept of transfer learning to adapt models to specific tasks.</a:t>
            </a:r>
          </a:p>
          <a:p>
            <a:pPr marL="520223" indent="-173408" lvl="2">
              <a:lnSpc>
                <a:spcPts val="1445"/>
              </a:lnSpc>
              <a:buFont typeface="Arial"/>
              <a:buChar char="⚬"/>
            </a:pPr>
            <a:r>
              <a:rPr lang="en-US" sz="1204">
                <a:solidFill>
                  <a:srgbClr val="000000"/>
                </a:solidFill>
                <a:latin typeface="Arial"/>
              </a:rPr>
              <a:t>Educates on the ethical considerations in deploying AI models for generating text and assessments.</a:t>
            </a:r>
          </a:p>
          <a:p>
            <a:pPr algn="ctr">
              <a:lnSpc>
                <a:spcPts val="1445"/>
              </a:lnSpc>
              <a:spcBef>
                <a:spcPct val="0"/>
              </a:spcBef>
            </a:pP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868133" y="2417111"/>
            <a:ext cx="1638605" cy="2926080"/>
          </a:xfrm>
          <a:custGeom>
            <a:avLst/>
            <a:gdLst/>
            <a:ahLst/>
            <a:cxnLst/>
            <a:rect r="r" b="b" t="t" l="l"/>
            <a:pathLst>
              <a:path h="2926080" w="1638605">
                <a:moveTo>
                  <a:pt x="0" y="0"/>
                </a:moveTo>
                <a:lnTo>
                  <a:pt x="1638604" y="0"/>
                </a:lnTo>
                <a:lnTo>
                  <a:pt x="1638604"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2929" y="2276084"/>
            <a:ext cx="5238337" cy="3551748"/>
          </a:xfrm>
          <a:prstGeom prst="rect">
            <a:avLst/>
          </a:prstGeom>
        </p:spPr>
        <p:txBody>
          <a:bodyPr anchor="t" rtlCol="false" tIns="0" lIns="0" bIns="0" rIns="0">
            <a:spAutoFit/>
          </a:bodyPr>
          <a:lstStyle/>
          <a:p>
            <a:pPr>
              <a:lnSpc>
                <a:spcPts val="925"/>
              </a:lnSpc>
            </a:pPr>
            <a:r>
              <a:rPr lang="en-US" sz="771">
                <a:solidFill>
                  <a:srgbClr val="404040"/>
                </a:solidFill>
                <a:latin typeface="Arial"/>
              </a:rPr>
              <a:t>1. Proactive Security Measures:</a:t>
            </a:r>
          </a:p>
          <a:p>
            <a:pPr>
              <a:lnSpc>
                <a:spcPts val="925"/>
              </a:lnSpc>
            </a:pPr>
            <a:r>
              <a:rPr lang="en-US" sz="771">
                <a:solidFill>
                  <a:srgbClr val="404040"/>
                </a:solidFill>
                <a:latin typeface="Arial"/>
              </a:rPr>
              <a:t>   - Improvement: Regularly conduct simulated security breaches and penetration testing to identify vulnerabilities proactively.</a:t>
            </a:r>
          </a:p>
          <a:p>
            <a:pPr>
              <a:lnSpc>
                <a:spcPts val="925"/>
              </a:lnSpc>
            </a:pPr>
            <a:r>
              <a:rPr lang="en-US" sz="771">
                <a:solidFill>
                  <a:srgbClr val="404040"/>
                </a:solidFill>
                <a:latin typeface="Arial"/>
              </a:rPr>
              <a:t>   - Justification: Anticipating potential security threats and addressing them before they are exploited enhances the overall resilience of the system, ensuring a more robust defense against emerging risks.</a:t>
            </a:r>
          </a:p>
          <a:p>
            <a:pPr>
              <a:lnSpc>
                <a:spcPts val="925"/>
              </a:lnSpc>
            </a:pPr>
          </a:p>
          <a:p>
            <a:pPr>
              <a:lnSpc>
                <a:spcPts val="925"/>
              </a:lnSpc>
            </a:pPr>
            <a:r>
              <a:rPr lang="en-US" sz="771">
                <a:solidFill>
                  <a:srgbClr val="404040"/>
                </a:solidFill>
                <a:latin typeface="Arial"/>
              </a:rPr>
              <a:t>2. Agile Development with Continuous User Feedback:</a:t>
            </a:r>
          </a:p>
          <a:p>
            <a:pPr>
              <a:lnSpc>
                <a:spcPts val="925"/>
              </a:lnSpc>
            </a:pPr>
            <a:r>
              <a:rPr lang="en-US" sz="771">
                <a:solidFill>
                  <a:srgbClr val="404040"/>
                </a:solidFill>
                <a:latin typeface="Arial"/>
              </a:rPr>
              <a:t>   - Improvement: Implement an even more agile development process with shorter iteration cycles and continuous user feedback loops.</a:t>
            </a:r>
          </a:p>
          <a:p>
            <a:pPr>
              <a:lnSpc>
                <a:spcPts val="925"/>
              </a:lnSpc>
            </a:pPr>
            <a:r>
              <a:rPr lang="en-US" sz="771">
                <a:solidFill>
                  <a:srgbClr val="404040"/>
                </a:solidFill>
                <a:latin typeface="Arial"/>
              </a:rPr>
              <a:t>   - Justification: Faster development cycles and immediate user feedback enable quicker adaptation to evolving needs, ensuring that the system stays aligned with the dynamic requirements of the educational sector.</a:t>
            </a:r>
          </a:p>
          <a:p>
            <a:pPr>
              <a:lnSpc>
                <a:spcPts val="925"/>
              </a:lnSpc>
            </a:pPr>
          </a:p>
          <a:p>
            <a:pPr>
              <a:lnSpc>
                <a:spcPts val="925"/>
              </a:lnSpc>
            </a:pPr>
            <a:r>
              <a:rPr lang="en-US" sz="771">
                <a:solidFill>
                  <a:srgbClr val="404040"/>
                </a:solidFill>
                <a:latin typeface="Arial"/>
              </a:rPr>
              <a:t>3. Comprehensive Technology Compatibility Testing:</a:t>
            </a:r>
          </a:p>
          <a:p>
            <a:pPr>
              <a:lnSpc>
                <a:spcPts val="925"/>
              </a:lnSpc>
            </a:pPr>
            <a:r>
              <a:rPr lang="en-US" sz="771">
                <a:solidFill>
                  <a:srgbClr val="404040"/>
                </a:solidFill>
                <a:latin typeface="Arial"/>
              </a:rPr>
              <a:t>   - Improvement: Enhance technology compatibility testing by investing in a dedicated testing environment that mirrors real-world usage scenarios more accurately.</a:t>
            </a:r>
          </a:p>
          <a:p>
            <a:pPr>
              <a:lnSpc>
                <a:spcPts val="925"/>
              </a:lnSpc>
            </a:pPr>
            <a:r>
              <a:rPr lang="en-US" sz="771">
                <a:solidFill>
                  <a:srgbClr val="404040"/>
                </a:solidFill>
                <a:latin typeface="Arial"/>
              </a:rPr>
              <a:t>   - Justification: A comprehensive testing environment facilitates the detection of potential integration issues and ensures a smoother adoption of new technologies, minimizing disruptions for end-users.</a:t>
            </a:r>
          </a:p>
          <a:p>
            <a:pPr>
              <a:lnSpc>
                <a:spcPts val="925"/>
              </a:lnSpc>
            </a:pPr>
          </a:p>
          <a:p>
            <a:pPr>
              <a:lnSpc>
                <a:spcPts val="925"/>
              </a:lnSpc>
            </a:pPr>
            <a:r>
              <a:rPr lang="en-US" sz="771">
                <a:solidFill>
                  <a:srgbClr val="404040"/>
                </a:solidFill>
                <a:latin typeface="Arial"/>
              </a:rPr>
              <a:t>4. User Training and Support:</a:t>
            </a:r>
          </a:p>
          <a:p>
            <a:pPr>
              <a:lnSpc>
                <a:spcPts val="925"/>
              </a:lnSpc>
            </a:pPr>
            <a:r>
              <a:rPr lang="en-US" sz="771">
                <a:solidFill>
                  <a:srgbClr val="404040"/>
                </a:solidFill>
                <a:latin typeface="Arial"/>
              </a:rPr>
              <a:t>   - Improvement: Develop a more extensive and accessible training program, including video tutorials and interactive guides.</a:t>
            </a:r>
          </a:p>
          <a:p>
            <a:pPr>
              <a:lnSpc>
                <a:spcPts val="925"/>
              </a:lnSpc>
            </a:pPr>
            <a:r>
              <a:rPr lang="en-US" sz="771">
                <a:solidFill>
                  <a:srgbClr val="404040"/>
                </a:solidFill>
                <a:latin typeface="Arial"/>
              </a:rPr>
              <a:t>   - Justification: A well-rounded training program enhances user adoption and proficiency, reducing the learning curve and potential frustration associated with new features or system changes.</a:t>
            </a:r>
          </a:p>
          <a:p>
            <a:pPr>
              <a:lnSpc>
                <a:spcPts val="925"/>
              </a:lnSpc>
            </a:pPr>
          </a:p>
          <a:p>
            <a:pPr>
              <a:lnSpc>
                <a:spcPts val="925"/>
              </a:lnSpc>
            </a:pPr>
            <a:r>
              <a:rPr lang="en-US" sz="771">
                <a:solidFill>
                  <a:srgbClr val="404040"/>
                </a:solidFill>
                <a:latin typeface="Arial"/>
              </a:rPr>
              <a:t>5. AI Integration Roadmap:</a:t>
            </a:r>
          </a:p>
          <a:p>
            <a:pPr>
              <a:lnSpc>
                <a:spcPts val="925"/>
              </a:lnSpc>
            </a:pPr>
            <a:r>
              <a:rPr lang="en-US" sz="771">
                <a:solidFill>
                  <a:srgbClr val="404040"/>
                </a:solidFill>
                <a:latin typeface="Arial"/>
              </a:rPr>
              <a:t>   - Improvement: Develop a detailed AI integration roadmap that includes specific milestones and measurable success criteria.</a:t>
            </a:r>
          </a:p>
          <a:p>
            <a:pPr>
              <a:lnSpc>
                <a:spcPts val="925"/>
              </a:lnSpc>
            </a:pPr>
            <a:r>
              <a:rPr lang="en-US" sz="771">
                <a:solidFill>
                  <a:srgbClr val="404040"/>
                </a:solidFill>
                <a:latin typeface="Arial"/>
              </a:rPr>
              <a:t>   - Justification: A clear roadmap provides a structured approach to AI integration, helping manage expectations, measure progress, and ensure that the implementation aligns with the strategic goals of the educational institution.</a:t>
            </a:r>
          </a:p>
          <a:p>
            <a:pPr>
              <a:lnSpc>
                <a:spcPts val="925"/>
              </a:lnSpc>
            </a:pPr>
          </a:p>
          <a:p>
            <a:pPr algn="l" marL="99228" indent="-49614" lvl="1">
              <a:lnSpc>
                <a:spcPts val="925"/>
              </a:lnSpc>
            </a:pPr>
          </a:p>
        </p:txBody>
      </p:sp>
      <p:sp>
        <p:nvSpPr>
          <p:cNvPr name="TextBox 4" id="4"/>
          <p:cNvSpPr txBox="true"/>
          <p:nvPr/>
        </p:nvSpPr>
        <p:spPr>
          <a:xfrm rot="0">
            <a:off x="1295798" y="1125270"/>
            <a:ext cx="6946225" cy="580390"/>
          </a:xfrm>
          <a:prstGeom prst="rect">
            <a:avLst/>
          </a:prstGeom>
        </p:spPr>
        <p:txBody>
          <a:bodyPr anchor="t" rtlCol="false" tIns="0" lIns="0" bIns="0" rIns="0">
            <a:spAutoFit/>
          </a:bodyPr>
          <a:lstStyle/>
          <a:p>
            <a:pPr algn="ctr">
              <a:lnSpc>
                <a:spcPts val="4759"/>
              </a:lnSpc>
            </a:pPr>
            <a:r>
              <a:rPr lang="en-US" sz="3399">
                <a:solidFill>
                  <a:srgbClr val="404040"/>
                </a:solidFill>
                <a:latin typeface="Canva Sans Bold"/>
              </a:rPr>
              <a:t>Future Addition to your Portfolio</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TextBox 3" id="3"/>
          <p:cNvSpPr txBox="true"/>
          <p:nvPr/>
        </p:nvSpPr>
        <p:spPr>
          <a:xfrm rot="0">
            <a:off x="657597" y="3883444"/>
            <a:ext cx="8595360" cy="1223014"/>
          </a:xfrm>
          <a:prstGeom prst="rect">
            <a:avLst/>
          </a:prstGeom>
        </p:spPr>
        <p:txBody>
          <a:bodyPr anchor="t" rtlCol="false" tIns="0" lIns="0" bIns="0" rIns="0">
            <a:spAutoFit/>
          </a:bodyPr>
          <a:lstStyle/>
          <a:p>
            <a:pPr algn="ctr">
              <a:lnSpc>
                <a:spcPts val="5631"/>
              </a:lnSpc>
            </a:pPr>
            <a:r>
              <a:rPr lang="en-US" sz="4693">
                <a:solidFill>
                  <a:srgbClr val="000000"/>
                </a:solidFill>
                <a:latin typeface="Arial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44335" y="1464404"/>
            <a:ext cx="9842269" cy="3646516"/>
            <a:chOff x="0" y="0"/>
            <a:chExt cx="3645285" cy="1350562"/>
          </a:xfrm>
        </p:grpSpPr>
        <p:sp>
          <p:nvSpPr>
            <p:cNvPr name="Freeform 4" id="4"/>
            <p:cNvSpPr/>
            <p:nvPr/>
          </p:nvSpPr>
          <p:spPr>
            <a:xfrm flipH="false" flipV="false" rot="0">
              <a:off x="0" y="0"/>
              <a:ext cx="3645285" cy="1350562"/>
            </a:xfrm>
            <a:custGeom>
              <a:avLst/>
              <a:gdLst/>
              <a:ahLst/>
              <a:cxnLst/>
              <a:rect r="r" b="b" t="t" l="l"/>
              <a:pathLst>
                <a:path h="1350562" w="3645285">
                  <a:moveTo>
                    <a:pt x="0" y="0"/>
                  </a:moveTo>
                  <a:lnTo>
                    <a:pt x="3442085" y="0"/>
                  </a:lnTo>
                  <a:lnTo>
                    <a:pt x="3645285" y="675281"/>
                  </a:lnTo>
                  <a:lnTo>
                    <a:pt x="3442085" y="1350562"/>
                  </a:lnTo>
                  <a:lnTo>
                    <a:pt x="0" y="1350562"/>
                  </a:lnTo>
                  <a:lnTo>
                    <a:pt x="203200" y="675281"/>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177800" y="0"/>
              <a:ext cx="3391285" cy="1350562"/>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287265" y="1772624"/>
            <a:ext cx="4327271" cy="2704544"/>
          </a:xfrm>
          <a:custGeom>
            <a:avLst/>
            <a:gdLst/>
            <a:ahLst/>
            <a:cxnLst/>
            <a:rect r="r" b="b" t="t" l="l"/>
            <a:pathLst>
              <a:path h="2704544" w="4327271">
                <a:moveTo>
                  <a:pt x="0" y="0"/>
                </a:moveTo>
                <a:lnTo>
                  <a:pt x="4327271" y="0"/>
                </a:lnTo>
                <a:lnTo>
                  <a:pt x="4327271" y="2704544"/>
                </a:lnTo>
                <a:lnTo>
                  <a:pt x="0" y="2704544"/>
                </a:lnTo>
                <a:lnTo>
                  <a:pt x="0" y="0"/>
                </a:lnTo>
                <a:close/>
              </a:path>
            </a:pathLst>
          </a:custGeom>
          <a:blipFill>
            <a:blip r:embed="rId3"/>
            <a:stretch>
              <a:fillRect l="0" t="0" r="0" b="0"/>
            </a:stretch>
          </a:blipFill>
        </p:spPr>
      </p:sp>
      <p:sp>
        <p:nvSpPr>
          <p:cNvPr name="Freeform 7" id="7"/>
          <p:cNvSpPr/>
          <p:nvPr/>
        </p:nvSpPr>
        <p:spPr>
          <a:xfrm flipH="false" flipV="false" rot="0">
            <a:off x="5342312" y="1686076"/>
            <a:ext cx="3451223" cy="2877639"/>
          </a:xfrm>
          <a:custGeom>
            <a:avLst/>
            <a:gdLst/>
            <a:ahLst/>
            <a:cxnLst/>
            <a:rect r="r" b="b" t="t" l="l"/>
            <a:pathLst>
              <a:path h="2877639" w="3451223">
                <a:moveTo>
                  <a:pt x="0" y="0"/>
                </a:moveTo>
                <a:lnTo>
                  <a:pt x="3451223" y="0"/>
                </a:lnTo>
                <a:lnTo>
                  <a:pt x="3451223" y="2877640"/>
                </a:lnTo>
                <a:lnTo>
                  <a:pt x="0" y="2877640"/>
                </a:lnTo>
                <a:lnTo>
                  <a:pt x="0" y="0"/>
                </a:lnTo>
                <a:close/>
              </a:path>
            </a:pathLst>
          </a:custGeom>
          <a:blipFill>
            <a:blip r:embed="rId4"/>
            <a:stretch>
              <a:fillRect l="0" t="0" r="0" b="0"/>
            </a:stretch>
          </a:blipFill>
        </p:spPr>
      </p:sp>
      <p:sp>
        <p:nvSpPr>
          <p:cNvPr name="Freeform 8" id="8"/>
          <p:cNvSpPr/>
          <p:nvPr/>
        </p:nvSpPr>
        <p:spPr>
          <a:xfrm flipH="false" flipV="false" rot="0">
            <a:off x="6694774" y="266209"/>
            <a:ext cx="746298" cy="746298"/>
          </a:xfrm>
          <a:custGeom>
            <a:avLst/>
            <a:gdLst/>
            <a:ahLst/>
            <a:cxnLst/>
            <a:rect r="r" b="b" t="t" l="l"/>
            <a:pathLst>
              <a:path h="746298" w="746298">
                <a:moveTo>
                  <a:pt x="0" y="0"/>
                </a:moveTo>
                <a:lnTo>
                  <a:pt x="746299" y="0"/>
                </a:lnTo>
                <a:lnTo>
                  <a:pt x="746299" y="746298"/>
                </a:lnTo>
                <a:lnTo>
                  <a:pt x="0" y="7462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466603" y="545782"/>
            <a:ext cx="6820394" cy="466725"/>
          </a:xfrm>
          <a:prstGeom prst="rect">
            <a:avLst/>
          </a:prstGeom>
        </p:spPr>
        <p:txBody>
          <a:bodyPr anchor="t" rtlCol="false" tIns="0" lIns="0" bIns="0" rIns="0">
            <a:spAutoFit/>
          </a:bodyPr>
          <a:lstStyle/>
          <a:p>
            <a:pPr algn="ctr">
              <a:lnSpc>
                <a:spcPts val="3623"/>
              </a:lnSpc>
            </a:pPr>
            <a:r>
              <a:rPr lang="en-US" sz="3019">
                <a:solidFill>
                  <a:srgbClr val="376092"/>
                </a:solidFill>
                <a:latin typeface="Proxima Nova Bold"/>
              </a:rPr>
              <a:t>Page : HOMEPAGE</a:t>
            </a:r>
          </a:p>
        </p:txBody>
      </p:sp>
      <p:sp>
        <p:nvSpPr>
          <p:cNvPr name="TextBox 10" id="10"/>
          <p:cNvSpPr txBox="true"/>
          <p:nvPr/>
        </p:nvSpPr>
        <p:spPr>
          <a:xfrm rot="0">
            <a:off x="731520" y="5272845"/>
            <a:ext cx="8382527" cy="804455"/>
          </a:xfrm>
          <a:prstGeom prst="rect">
            <a:avLst/>
          </a:prstGeom>
        </p:spPr>
        <p:txBody>
          <a:bodyPr anchor="t" rtlCol="false" tIns="0" lIns="0" bIns="0" rIns="0">
            <a:spAutoFit/>
          </a:bodyPr>
          <a:lstStyle/>
          <a:p>
            <a:pPr algn="just">
              <a:lnSpc>
                <a:spcPts val="1334"/>
              </a:lnSpc>
            </a:pPr>
          </a:p>
          <a:p>
            <a:pPr algn="just">
              <a:lnSpc>
                <a:spcPts val="1334"/>
              </a:lnSpc>
            </a:pPr>
            <a:r>
              <a:rPr lang="en-US" sz="953">
                <a:solidFill>
                  <a:srgbClr val="000000"/>
                </a:solidFill>
                <a:latin typeface="Proxima Nova"/>
              </a:rPr>
              <a:t> 'Home', 'Contact Us', 'About Us', 'Login', 'Register', and 'Blog' are the contents in the Homepage. Homepage is designed to be user-friendly and informative, providing visitors with a snapshot of the academic program's goals and the platform's commitment to quality, efficiency, and user-centered design. The layout is responsive, ensuring a seamless experience across various devices and screen sizes, and adheres to web accessibility guidelines to serve a diverse range of users.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44335" y="1464404"/>
            <a:ext cx="9842269" cy="3646516"/>
            <a:chOff x="0" y="0"/>
            <a:chExt cx="3645285" cy="1350562"/>
          </a:xfrm>
        </p:grpSpPr>
        <p:sp>
          <p:nvSpPr>
            <p:cNvPr name="Freeform 4" id="4"/>
            <p:cNvSpPr/>
            <p:nvPr/>
          </p:nvSpPr>
          <p:spPr>
            <a:xfrm flipH="false" flipV="false" rot="0">
              <a:off x="0" y="0"/>
              <a:ext cx="3645285" cy="1350562"/>
            </a:xfrm>
            <a:custGeom>
              <a:avLst/>
              <a:gdLst/>
              <a:ahLst/>
              <a:cxnLst/>
              <a:rect r="r" b="b" t="t" l="l"/>
              <a:pathLst>
                <a:path h="1350562" w="3645285">
                  <a:moveTo>
                    <a:pt x="0" y="0"/>
                  </a:moveTo>
                  <a:lnTo>
                    <a:pt x="3442085" y="0"/>
                  </a:lnTo>
                  <a:lnTo>
                    <a:pt x="3645285" y="675281"/>
                  </a:lnTo>
                  <a:lnTo>
                    <a:pt x="3442085" y="1350562"/>
                  </a:lnTo>
                  <a:lnTo>
                    <a:pt x="0" y="1350562"/>
                  </a:lnTo>
                  <a:lnTo>
                    <a:pt x="203200" y="675281"/>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177800" y="0"/>
              <a:ext cx="3391285" cy="1350562"/>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731520" y="1803492"/>
            <a:ext cx="4416359" cy="2760224"/>
          </a:xfrm>
          <a:custGeom>
            <a:avLst/>
            <a:gdLst/>
            <a:ahLst/>
            <a:cxnLst/>
            <a:rect r="r" b="b" t="t" l="l"/>
            <a:pathLst>
              <a:path h="2760224" w="4416359">
                <a:moveTo>
                  <a:pt x="0" y="0"/>
                </a:moveTo>
                <a:lnTo>
                  <a:pt x="4416359" y="0"/>
                </a:lnTo>
                <a:lnTo>
                  <a:pt x="4416359" y="2760224"/>
                </a:lnTo>
                <a:lnTo>
                  <a:pt x="0" y="2760224"/>
                </a:lnTo>
                <a:lnTo>
                  <a:pt x="0" y="0"/>
                </a:lnTo>
                <a:close/>
              </a:path>
            </a:pathLst>
          </a:custGeom>
          <a:blipFill>
            <a:blip r:embed="rId3"/>
            <a:stretch>
              <a:fillRect l="0" t="0" r="0" b="0"/>
            </a:stretch>
          </a:blipFill>
        </p:spPr>
      </p:sp>
      <p:sp>
        <p:nvSpPr>
          <p:cNvPr name="Freeform 7" id="7"/>
          <p:cNvSpPr/>
          <p:nvPr/>
        </p:nvSpPr>
        <p:spPr>
          <a:xfrm flipH="false" flipV="false" rot="0">
            <a:off x="5379258" y="2075284"/>
            <a:ext cx="3946765" cy="2424756"/>
          </a:xfrm>
          <a:custGeom>
            <a:avLst/>
            <a:gdLst/>
            <a:ahLst/>
            <a:cxnLst/>
            <a:rect r="r" b="b" t="t" l="l"/>
            <a:pathLst>
              <a:path h="2424756" w="3946765">
                <a:moveTo>
                  <a:pt x="0" y="0"/>
                </a:moveTo>
                <a:lnTo>
                  <a:pt x="3946765" y="0"/>
                </a:lnTo>
                <a:lnTo>
                  <a:pt x="3946765" y="2424756"/>
                </a:lnTo>
                <a:lnTo>
                  <a:pt x="0" y="2424756"/>
                </a:lnTo>
                <a:lnTo>
                  <a:pt x="0" y="0"/>
                </a:lnTo>
                <a:close/>
              </a:path>
            </a:pathLst>
          </a:custGeom>
          <a:blipFill>
            <a:blip r:embed="rId4"/>
            <a:stretch>
              <a:fillRect l="0" t="0" r="0" b="0"/>
            </a:stretch>
          </a:blipFill>
        </p:spPr>
      </p:sp>
      <p:sp>
        <p:nvSpPr>
          <p:cNvPr name="TextBox 8" id="8"/>
          <p:cNvSpPr txBox="true"/>
          <p:nvPr/>
        </p:nvSpPr>
        <p:spPr>
          <a:xfrm rot="0">
            <a:off x="1466603" y="545782"/>
            <a:ext cx="6820394" cy="466725"/>
          </a:xfrm>
          <a:prstGeom prst="rect">
            <a:avLst/>
          </a:prstGeom>
        </p:spPr>
        <p:txBody>
          <a:bodyPr anchor="t" rtlCol="false" tIns="0" lIns="0" bIns="0" rIns="0">
            <a:spAutoFit/>
          </a:bodyPr>
          <a:lstStyle/>
          <a:p>
            <a:pPr algn="ctr">
              <a:lnSpc>
                <a:spcPts val="3623"/>
              </a:lnSpc>
            </a:pPr>
            <a:r>
              <a:rPr lang="en-US" sz="3019">
                <a:solidFill>
                  <a:srgbClr val="376092"/>
                </a:solidFill>
                <a:latin typeface="Proxima Nova Bold"/>
              </a:rPr>
              <a:t>Page : ABOUTUS</a:t>
            </a:r>
          </a:p>
        </p:txBody>
      </p:sp>
      <p:sp>
        <p:nvSpPr>
          <p:cNvPr name="TextBox 9" id="9"/>
          <p:cNvSpPr txBox="true"/>
          <p:nvPr/>
        </p:nvSpPr>
        <p:spPr>
          <a:xfrm rot="0">
            <a:off x="2557674" y="5291318"/>
            <a:ext cx="5121116" cy="318680"/>
          </a:xfrm>
          <a:prstGeom prst="rect">
            <a:avLst/>
          </a:prstGeom>
        </p:spPr>
        <p:txBody>
          <a:bodyPr anchor="t" rtlCol="false" tIns="0" lIns="0" bIns="0" rIns="0">
            <a:spAutoFit/>
          </a:bodyPr>
          <a:lstStyle/>
          <a:p>
            <a:pPr algn="just">
              <a:lnSpc>
                <a:spcPts val="1334"/>
              </a:lnSpc>
            </a:pPr>
          </a:p>
          <a:p>
            <a:pPr algn="just">
              <a:lnSpc>
                <a:spcPts val="1334"/>
              </a:lnSpc>
            </a:pPr>
            <a:r>
              <a:rPr lang="en-US" sz="953">
                <a:solidFill>
                  <a:srgbClr val="000000"/>
                </a:solidFill>
                <a:latin typeface="Proxima Nova"/>
              </a:rPr>
              <a:t>The "About Us" page for our website serves as a testament to the ethos and mission of our team.</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Freeform 3" id="3"/>
          <p:cNvSpPr/>
          <p:nvPr/>
        </p:nvSpPr>
        <p:spPr>
          <a:xfrm flipH="false" flipV="false" rot="0">
            <a:off x="731520" y="1214913"/>
            <a:ext cx="2489126" cy="1555704"/>
          </a:xfrm>
          <a:custGeom>
            <a:avLst/>
            <a:gdLst/>
            <a:ahLst/>
            <a:cxnLst/>
            <a:rect r="r" b="b" t="t" l="l"/>
            <a:pathLst>
              <a:path h="1555704" w="2489126">
                <a:moveTo>
                  <a:pt x="0" y="0"/>
                </a:moveTo>
                <a:lnTo>
                  <a:pt x="2489126" y="0"/>
                </a:lnTo>
                <a:lnTo>
                  <a:pt x="2489126" y="1555704"/>
                </a:lnTo>
                <a:lnTo>
                  <a:pt x="0" y="1555704"/>
                </a:lnTo>
                <a:lnTo>
                  <a:pt x="0" y="0"/>
                </a:lnTo>
                <a:close/>
              </a:path>
            </a:pathLst>
          </a:custGeom>
          <a:blipFill>
            <a:blip r:embed="rId3"/>
            <a:stretch>
              <a:fillRect l="0" t="0" r="0" b="0"/>
            </a:stretch>
          </a:blipFill>
        </p:spPr>
      </p:sp>
      <p:sp>
        <p:nvSpPr>
          <p:cNvPr name="Freeform 4" id="4"/>
          <p:cNvSpPr/>
          <p:nvPr/>
        </p:nvSpPr>
        <p:spPr>
          <a:xfrm flipH="false" flipV="false" rot="0">
            <a:off x="731520" y="3151617"/>
            <a:ext cx="2440851" cy="1525532"/>
          </a:xfrm>
          <a:custGeom>
            <a:avLst/>
            <a:gdLst/>
            <a:ahLst/>
            <a:cxnLst/>
            <a:rect r="r" b="b" t="t" l="l"/>
            <a:pathLst>
              <a:path h="1525532" w="2440851">
                <a:moveTo>
                  <a:pt x="0" y="0"/>
                </a:moveTo>
                <a:lnTo>
                  <a:pt x="2440851" y="0"/>
                </a:lnTo>
                <a:lnTo>
                  <a:pt x="2440851" y="1525531"/>
                </a:lnTo>
                <a:lnTo>
                  <a:pt x="0" y="1525531"/>
                </a:lnTo>
                <a:lnTo>
                  <a:pt x="0" y="0"/>
                </a:lnTo>
                <a:close/>
              </a:path>
            </a:pathLst>
          </a:custGeom>
          <a:blipFill>
            <a:blip r:embed="rId4"/>
            <a:stretch>
              <a:fillRect l="0" t="0" r="0" b="0"/>
            </a:stretch>
          </a:blipFill>
        </p:spPr>
      </p:sp>
      <p:sp>
        <p:nvSpPr>
          <p:cNvPr name="Freeform 5" id="5"/>
          <p:cNvSpPr/>
          <p:nvPr/>
        </p:nvSpPr>
        <p:spPr>
          <a:xfrm flipH="false" flipV="false" rot="0">
            <a:off x="731520" y="4915273"/>
            <a:ext cx="2489126" cy="1555704"/>
          </a:xfrm>
          <a:custGeom>
            <a:avLst/>
            <a:gdLst/>
            <a:ahLst/>
            <a:cxnLst/>
            <a:rect r="r" b="b" t="t" l="l"/>
            <a:pathLst>
              <a:path h="1555704" w="2489126">
                <a:moveTo>
                  <a:pt x="0" y="0"/>
                </a:moveTo>
                <a:lnTo>
                  <a:pt x="2489126" y="0"/>
                </a:lnTo>
                <a:lnTo>
                  <a:pt x="2489126" y="1555704"/>
                </a:lnTo>
                <a:lnTo>
                  <a:pt x="0" y="1555704"/>
                </a:lnTo>
                <a:lnTo>
                  <a:pt x="0" y="0"/>
                </a:lnTo>
                <a:close/>
              </a:path>
            </a:pathLst>
          </a:custGeom>
          <a:blipFill>
            <a:blip r:embed="rId5"/>
            <a:stretch>
              <a:fillRect l="0" t="0" r="0" b="0"/>
            </a:stretch>
          </a:blipFill>
        </p:spPr>
      </p:sp>
      <p:grpSp>
        <p:nvGrpSpPr>
          <p:cNvPr name="Group 6" id="6"/>
          <p:cNvGrpSpPr/>
          <p:nvPr/>
        </p:nvGrpSpPr>
        <p:grpSpPr>
          <a:xfrm rot="0">
            <a:off x="3846427" y="1307057"/>
            <a:ext cx="5042197" cy="4724757"/>
            <a:chOff x="0" y="0"/>
            <a:chExt cx="1867480" cy="1749910"/>
          </a:xfrm>
        </p:grpSpPr>
        <p:sp>
          <p:nvSpPr>
            <p:cNvPr name="Freeform 7" id="7"/>
            <p:cNvSpPr/>
            <p:nvPr/>
          </p:nvSpPr>
          <p:spPr>
            <a:xfrm flipH="false" flipV="false" rot="0">
              <a:off x="0" y="0"/>
              <a:ext cx="1867480" cy="1749910"/>
            </a:xfrm>
            <a:custGeom>
              <a:avLst/>
              <a:gdLst/>
              <a:ahLst/>
              <a:cxnLst/>
              <a:rect r="r" b="b" t="t" l="l"/>
              <a:pathLst>
                <a:path h="1749910" w="1867480">
                  <a:moveTo>
                    <a:pt x="0" y="0"/>
                  </a:moveTo>
                  <a:lnTo>
                    <a:pt x="1867480" y="0"/>
                  </a:lnTo>
                  <a:lnTo>
                    <a:pt x="1867480" y="1749910"/>
                  </a:lnTo>
                  <a:lnTo>
                    <a:pt x="0" y="1749910"/>
                  </a:lnTo>
                  <a:close/>
                </a:path>
              </a:pathLst>
            </a:custGeom>
            <a:gradFill rotWithShape="true">
              <a:gsLst>
                <a:gs pos="0">
                  <a:srgbClr val="CDFFD8">
                    <a:alpha val="100000"/>
                  </a:srgbClr>
                </a:gs>
                <a:gs pos="100000">
                  <a:srgbClr val="94B9FF">
                    <a:alpha val="100000"/>
                  </a:srgbClr>
                </a:gs>
              </a:gsLst>
              <a:lin ang="0"/>
            </a:gradFill>
          </p:spPr>
        </p:sp>
        <p:sp>
          <p:nvSpPr>
            <p:cNvPr name="TextBox 8" id="8"/>
            <p:cNvSpPr txBox="true"/>
            <p:nvPr/>
          </p:nvSpPr>
          <p:spPr>
            <a:xfrm>
              <a:off x="0" y="0"/>
              <a:ext cx="1867480" cy="1749910"/>
            </a:xfrm>
            <a:prstGeom prst="rect">
              <a:avLst/>
            </a:prstGeom>
          </p:spPr>
          <p:txBody>
            <a:bodyPr anchor="ctr" rtlCol="false" tIns="50800" lIns="50800" bIns="50800" rIns="50800"/>
            <a:lstStyle/>
            <a:p>
              <a:pPr algn="ctr">
                <a:lnSpc>
                  <a:spcPts val="1433"/>
                </a:lnSpc>
              </a:pPr>
            </a:p>
          </p:txBody>
        </p:sp>
      </p:grpSp>
      <p:sp>
        <p:nvSpPr>
          <p:cNvPr name="TextBox 9" id="9"/>
          <p:cNvSpPr txBox="true"/>
          <p:nvPr/>
        </p:nvSpPr>
        <p:spPr>
          <a:xfrm rot="0">
            <a:off x="978923" y="355282"/>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BLOG</a:t>
            </a:r>
          </a:p>
        </p:txBody>
      </p:sp>
      <p:sp>
        <p:nvSpPr>
          <p:cNvPr name="TextBox 10" id="10"/>
          <p:cNvSpPr txBox="true"/>
          <p:nvPr/>
        </p:nvSpPr>
        <p:spPr>
          <a:xfrm rot="0">
            <a:off x="4389120" y="1599370"/>
            <a:ext cx="4130050" cy="4229244"/>
          </a:xfrm>
          <a:prstGeom prst="rect">
            <a:avLst/>
          </a:prstGeom>
        </p:spPr>
        <p:txBody>
          <a:bodyPr anchor="t" rtlCol="false" tIns="0" lIns="0" bIns="0" rIns="0">
            <a:spAutoFit/>
          </a:bodyPr>
          <a:lstStyle/>
          <a:p>
            <a:pPr>
              <a:lnSpc>
                <a:spcPts val="1802"/>
              </a:lnSpc>
            </a:pPr>
            <a:r>
              <a:rPr lang="en-US" sz="1287">
                <a:solidFill>
                  <a:srgbClr val="000000"/>
                </a:solidFill>
                <a:latin typeface="Canva Sans"/>
              </a:rPr>
              <a:t>Our blog is meticulously crafted on WordPress, the leading content management system, allowing for seamless content creation and management.</a:t>
            </a:r>
          </a:p>
          <a:p>
            <a:pPr>
              <a:lnSpc>
                <a:spcPts val="1802"/>
              </a:lnSpc>
            </a:pPr>
          </a:p>
          <a:p>
            <a:pPr>
              <a:lnSpc>
                <a:spcPts val="1802"/>
              </a:lnSpc>
            </a:pPr>
            <a:r>
              <a:rPr lang="en-US" sz="1287">
                <a:solidFill>
                  <a:srgbClr val="000000"/>
                </a:solidFill>
                <a:latin typeface="Canva Sans Bold"/>
              </a:rPr>
              <a:t>Engaging Posts:</a:t>
            </a:r>
            <a:r>
              <a:rPr lang="en-US" sz="1287">
                <a:solidFill>
                  <a:srgbClr val="000000"/>
                </a:solidFill>
                <a:latin typeface="Canva Sans"/>
              </a:rPr>
              <a:t> Currently, our blog features three insightful posts, each offering a deep dive into the various facets of our system:</a:t>
            </a:r>
          </a:p>
          <a:p>
            <a:pPr marL="278012" indent="-139006" lvl="1">
              <a:lnSpc>
                <a:spcPts val="1802"/>
              </a:lnSpc>
              <a:buFont typeface="Arial"/>
              <a:buChar char="•"/>
            </a:pPr>
            <a:r>
              <a:rPr lang="en-US" sz="1287">
                <a:solidFill>
                  <a:srgbClr val="000000"/>
                </a:solidFill>
                <a:latin typeface="Canva Sans"/>
              </a:rPr>
              <a:t>Advantages of the System: This post highlights the unique benefits our system offers, including increased efficiency, user-friendly design, and innovative features that stand out in the market.</a:t>
            </a:r>
          </a:p>
          <a:p>
            <a:pPr marL="278012" indent="-139006" lvl="1">
              <a:lnSpc>
                <a:spcPts val="1802"/>
              </a:lnSpc>
              <a:buFont typeface="Arial"/>
              <a:buChar char="•"/>
            </a:pPr>
            <a:r>
              <a:rPr lang="en-US" sz="1287">
                <a:solidFill>
                  <a:srgbClr val="000000"/>
                </a:solidFill>
                <a:latin typeface="Canva Sans"/>
              </a:rPr>
              <a:t>Disadvantages of the System: In our commitment to transparency, we also address potential drawbacks, inviting user feedback for continuous improvement.</a:t>
            </a:r>
          </a:p>
          <a:p>
            <a:pPr marL="278012" indent="-139006" lvl="1">
              <a:lnSpc>
                <a:spcPts val="1802"/>
              </a:lnSpc>
              <a:buFont typeface="Arial"/>
              <a:buChar char="•"/>
            </a:pPr>
            <a:r>
              <a:rPr lang="en-US" sz="1287">
                <a:solidFill>
                  <a:srgbClr val="000000"/>
                </a:solidFill>
                <a:latin typeface="Canva Sans"/>
              </a:rPr>
              <a:t>Room for improvement</a:t>
            </a:r>
          </a:p>
          <a:p>
            <a:pPr>
              <a:lnSpc>
                <a:spcPts val="1802"/>
              </a:lnSpc>
            </a:pPr>
            <a:r>
              <a:rPr lang="en-US" sz="1287">
                <a:solidFill>
                  <a:srgbClr val="000000"/>
                </a:solidFill>
                <a:latin typeface="Canva Sans"/>
              </a:rPr>
              <a:t>This blog served as a valuable feedback tool for ongoing development and refinement.</a:t>
            </a:r>
          </a:p>
          <a:p>
            <a:pPr>
              <a:lnSpc>
                <a:spcPts val="1802"/>
              </a:lnSpc>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1466603" y="1834342"/>
            <a:ext cx="8253615" cy="3646516"/>
            <a:chOff x="0" y="0"/>
            <a:chExt cx="3056894" cy="1350562"/>
          </a:xfrm>
        </p:grpSpPr>
        <p:sp>
          <p:nvSpPr>
            <p:cNvPr name="Freeform 4" id="4"/>
            <p:cNvSpPr/>
            <p:nvPr/>
          </p:nvSpPr>
          <p:spPr>
            <a:xfrm flipH="false" flipV="false" rot="0">
              <a:off x="0" y="0"/>
              <a:ext cx="3056894" cy="1350562"/>
            </a:xfrm>
            <a:custGeom>
              <a:avLst/>
              <a:gdLst/>
              <a:ahLst/>
              <a:cxnLst/>
              <a:rect r="r" b="b" t="t" l="l"/>
              <a:pathLst>
                <a:path h="1350562" w="3056894">
                  <a:moveTo>
                    <a:pt x="0" y="0"/>
                  </a:moveTo>
                  <a:lnTo>
                    <a:pt x="2853694" y="0"/>
                  </a:lnTo>
                  <a:lnTo>
                    <a:pt x="3056894" y="675281"/>
                  </a:lnTo>
                  <a:lnTo>
                    <a:pt x="2853694" y="1350562"/>
                  </a:lnTo>
                  <a:lnTo>
                    <a:pt x="0" y="1350562"/>
                  </a:lnTo>
                  <a:lnTo>
                    <a:pt x="203200" y="675281"/>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177800" y="0"/>
              <a:ext cx="2802894" cy="1350562"/>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499617" y="2329528"/>
            <a:ext cx="4249829" cy="2656143"/>
          </a:xfrm>
          <a:custGeom>
            <a:avLst/>
            <a:gdLst/>
            <a:ahLst/>
            <a:cxnLst/>
            <a:rect r="r" b="b" t="t" l="l"/>
            <a:pathLst>
              <a:path h="2656143" w="4249829">
                <a:moveTo>
                  <a:pt x="0" y="0"/>
                </a:moveTo>
                <a:lnTo>
                  <a:pt x="4249829" y="0"/>
                </a:lnTo>
                <a:lnTo>
                  <a:pt x="4249829" y="2656144"/>
                </a:lnTo>
                <a:lnTo>
                  <a:pt x="0" y="2656144"/>
                </a:lnTo>
                <a:lnTo>
                  <a:pt x="0" y="0"/>
                </a:lnTo>
                <a:close/>
              </a:path>
            </a:pathLst>
          </a:custGeom>
          <a:blipFill>
            <a:blip r:embed="rId3"/>
            <a:stretch>
              <a:fillRect l="0" t="0" r="0" b="0"/>
            </a:stretch>
          </a:blipFill>
        </p:spPr>
      </p:sp>
      <p:sp>
        <p:nvSpPr>
          <p:cNvPr name="TextBox 7" id="7"/>
          <p:cNvSpPr txBox="true"/>
          <p:nvPr/>
        </p:nvSpPr>
        <p:spPr>
          <a:xfrm rot="0">
            <a:off x="1466603" y="810283"/>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CONTACT US </a:t>
            </a:r>
          </a:p>
        </p:txBody>
      </p:sp>
      <p:sp>
        <p:nvSpPr>
          <p:cNvPr name="TextBox 8" id="8"/>
          <p:cNvSpPr txBox="true"/>
          <p:nvPr/>
        </p:nvSpPr>
        <p:spPr>
          <a:xfrm rot="0">
            <a:off x="5109408" y="2092849"/>
            <a:ext cx="3485682" cy="3050429"/>
          </a:xfrm>
          <a:prstGeom prst="rect">
            <a:avLst/>
          </a:prstGeom>
        </p:spPr>
        <p:txBody>
          <a:bodyPr anchor="t" rtlCol="false" tIns="0" lIns="0" bIns="0" rIns="0">
            <a:spAutoFit/>
          </a:bodyPr>
          <a:lstStyle/>
          <a:p>
            <a:pPr>
              <a:lnSpc>
                <a:spcPts val="1528"/>
              </a:lnSpc>
            </a:pPr>
            <a:r>
              <a:rPr lang="en-US" sz="1092">
                <a:solidFill>
                  <a:srgbClr val="000000"/>
                </a:solidFill>
                <a:latin typeface="Proxima Nova"/>
              </a:rPr>
              <a:t>We maintain the highest standards of excellence in all our interactions. Expect nothing less than the latest updates, informed advice, and courteous service from our professionals, who are united in their passion for excellence and innovation.</a:t>
            </a:r>
          </a:p>
          <a:p>
            <a:pPr>
              <a:lnSpc>
                <a:spcPts val="1528"/>
              </a:lnSpc>
            </a:pPr>
          </a:p>
          <a:p>
            <a:pPr>
              <a:lnSpc>
                <a:spcPts val="1528"/>
              </a:lnSpc>
            </a:pPr>
            <a:r>
              <a:rPr lang="en-US" sz="1092">
                <a:solidFill>
                  <a:srgbClr val="000000"/>
                </a:solidFill>
                <a:latin typeface="Proxima Nova"/>
              </a:rPr>
              <a:t>Contact Form includes :</a:t>
            </a:r>
          </a:p>
          <a:p>
            <a:pPr>
              <a:lnSpc>
                <a:spcPts val="1528"/>
              </a:lnSpc>
            </a:pPr>
            <a:r>
              <a:rPr lang="en-US" sz="1092">
                <a:solidFill>
                  <a:srgbClr val="000000"/>
                </a:solidFill>
                <a:latin typeface="Proxima Nova"/>
              </a:rPr>
              <a:t>Name: [Your Full Name]</a:t>
            </a:r>
          </a:p>
          <a:p>
            <a:pPr>
              <a:lnSpc>
                <a:spcPts val="1528"/>
              </a:lnSpc>
            </a:pPr>
            <a:r>
              <a:rPr lang="en-US" sz="1092">
                <a:solidFill>
                  <a:srgbClr val="000000"/>
                </a:solidFill>
                <a:latin typeface="Proxima Nova"/>
              </a:rPr>
              <a:t>Email: [Your Email Address]</a:t>
            </a:r>
          </a:p>
          <a:p>
            <a:pPr>
              <a:lnSpc>
                <a:spcPts val="1528"/>
              </a:lnSpc>
            </a:pPr>
            <a:r>
              <a:rPr lang="en-US" sz="1092">
                <a:solidFill>
                  <a:srgbClr val="000000"/>
                </a:solidFill>
                <a:latin typeface="Proxima Nova"/>
              </a:rPr>
              <a:t>Submit your inquiry, and we'll be in touch soon.</a:t>
            </a:r>
          </a:p>
          <a:p>
            <a:pPr>
              <a:lnSpc>
                <a:spcPts val="1528"/>
              </a:lnSpc>
            </a:pPr>
            <a:r>
              <a:rPr lang="en-US" sz="1092">
                <a:solidFill>
                  <a:srgbClr val="000000"/>
                </a:solidFill>
                <a:latin typeface="Proxima Nova"/>
              </a:rPr>
              <a:t>We're Here for You</a:t>
            </a:r>
          </a:p>
          <a:p>
            <a:pPr>
              <a:lnSpc>
                <a:spcPts val="1528"/>
              </a:lnSpc>
            </a:pPr>
          </a:p>
          <a:p>
            <a:pPr>
              <a:lnSpc>
                <a:spcPts val="1528"/>
              </a:lnSpc>
            </a:pPr>
            <a:r>
              <a:rPr lang="en-US" sz="1092">
                <a:solidFill>
                  <a:srgbClr val="000000"/>
                </a:solidFill>
                <a:latin typeface="Proxima Nova"/>
              </a:rPr>
              <a:t>Believe in the transformative power of technology, and join us in this journey to a brighter future. Your insights and interactions are invaluable to us. Thank you for reaching out and being a part of our mission.</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462280" y="3657600"/>
            <a:ext cx="9698884" cy="3401759"/>
            <a:chOff x="0" y="0"/>
            <a:chExt cx="3850637" cy="1350562"/>
          </a:xfrm>
        </p:grpSpPr>
        <p:sp>
          <p:nvSpPr>
            <p:cNvPr name="Freeform 4" id="4"/>
            <p:cNvSpPr/>
            <p:nvPr/>
          </p:nvSpPr>
          <p:spPr>
            <a:xfrm flipH="false" flipV="false" rot="0">
              <a:off x="0" y="0"/>
              <a:ext cx="3850637" cy="1350562"/>
            </a:xfrm>
            <a:custGeom>
              <a:avLst/>
              <a:gdLst/>
              <a:ahLst/>
              <a:cxnLst/>
              <a:rect r="r" b="b" t="t" l="l"/>
              <a:pathLst>
                <a:path h="1350562" w="3850637">
                  <a:moveTo>
                    <a:pt x="0" y="0"/>
                  </a:moveTo>
                  <a:lnTo>
                    <a:pt x="3647437" y="0"/>
                  </a:lnTo>
                  <a:lnTo>
                    <a:pt x="3850637" y="675281"/>
                  </a:lnTo>
                  <a:lnTo>
                    <a:pt x="3647437" y="1350562"/>
                  </a:lnTo>
                  <a:lnTo>
                    <a:pt x="0" y="1350562"/>
                  </a:lnTo>
                  <a:lnTo>
                    <a:pt x="203200" y="675281"/>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177800" y="0"/>
              <a:ext cx="3596637" cy="1350562"/>
            </a:xfrm>
            <a:prstGeom prst="rect">
              <a:avLst/>
            </a:prstGeom>
          </p:spPr>
          <p:txBody>
            <a:bodyPr anchor="ctr" rtlCol="false" tIns="50800" lIns="50800" bIns="50800" rIns="50800"/>
            <a:lstStyle/>
            <a:p>
              <a:pPr algn="ctr">
                <a:lnSpc>
                  <a:spcPts val="1433"/>
                </a:lnSpc>
              </a:pPr>
            </a:p>
          </p:txBody>
        </p:sp>
      </p:grpSp>
      <p:sp>
        <p:nvSpPr>
          <p:cNvPr name="Freeform 6" id="6"/>
          <p:cNvSpPr/>
          <p:nvPr/>
        </p:nvSpPr>
        <p:spPr>
          <a:xfrm flipH="false" flipV="false" rot="0">
            <a:off x="1159605" y="1568123"/>
            <a:ext cx="4030046" cy="2518779"/>
          </a:xfrm>
          <a:custGeom>
            <a:avLst/>
            <a:gdLst/>
            <a:ahLst/>
            <a:cxnLst/>
            <a:rect r="r" b="b" t="t" l="l"/>
            <a:pathLst>
              <a:path h="2518779" w="4030046">
                <a:moveTo>
                  <a:pt x="0" y="0"/>
                </a:moveTo>
                <a:lnTo>
                  <a:pt x="4030046" y="0"/>
                </a:lnTo>
                <a:lnTo>
                  <a:pt x="4030046" y="2518779"/>
                </a:lnTo>
                <a:lnTo>
                  <a:pt x="0" y="2518779"/>
                </a:lnTo>
                <a:lnTo>
                  <a:pt x="0" y="0"/>
                </a:lnTo>
                <a:close/>
              </a:path>
            </a:pathLst>
          </a:custGeom>
          <a:blipFill>
            <a:blip r:embed="rId3"/>
            <a:stretch>
              <a:fillRect l="0" t="0" r="0" b="0"/>
            </a:stretch>
          </a:blipFill>
        </p:spPr>
      </p:sp>
      <p:sp>
        <p:nvSpPr>
          <p:cNvPr name="Freeform 7" id="7"/>
          <p:cNvSpPr/>
          <p:nvPr/>
        </p:nvSpPr>
        <p:spPr>
          <a:xfrm flipH="false" flipV="false" rot="0">
            <a:off x="5822603" y="1568123"/>
            <a:ext cx="1162230" cy="2518779"/>
          </a:xfrm>
          <a:custGeom>
            <a:avLst/>
            <a:gdLst/>
            <a:ahLst/>
            <a:cxnLst/>
            <a:rect r="r" b="b" t="t" l="l"/>
            <a:pathLst>
              <a:path h="2518779" w="1162230">
                <a:moveTo>
                  <a:pt x="0" y="0"/>
                </a:moveTo>
                <a:lnTo>
                  <a:pt x="1162230" y="0"/>
                </a:lnTo>
                <a:lnTo>
                  <a:pt x="1162230" y="2518779"/>
                </a:lnTo>
                <a:lnTo>
                  <a:pt x="0" y="2518779"/>
                </a:lnTo>
                <a:lnTo>
                  <a:pt x="0" y="0"/>
                </a:lnTo>
                <a:close/>
              </a:path>
            </a:pathLst>
          </a:custGeom>
          <a:blipFill>
            <a:blip r:embed="rId4"/>
            <a:stretch>
              <a:fillRect l="0" t="0" r="0" b="0"/>
            </a:stretch>
          </a:blipFill>
        </p:spPr>
      </p:sp>
      <p:sp>
        <p:nvSpPr>
          <p:cNvPr name="TextBox 8" id="8"/>
          <p:cNvSpPr txBox="true"/>
          <p:nvPr/>
        </p:nvSpPr>
        <p:spPr>
          <a:xfrm rot="0">
            <a:off x="1159605" y="645795"/>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Register using OTP</a:t>
            </a:r>
          </a:p>
        </p:txBody>
      </p:sp>
      <p:sp>
        <p:nvSpPr>
          <p:cNvPr name="TextBox 9" id="9"/>
          <p:cNvSpPr txBox="true"/>
          <p:nvPr/>
        </p:nvSpPr>
        <p:spPr>
          <a:xfrm rot="0">
            <a:off x="184727" y="4325027"/>
            <a:ext cx="7979998" cy="2051050"/>
          </a:xfrm>
          <a:prstGeom prst="rect">
            <a:avLst/>
          </a:prstGeom>
        </p:spPr>
        <p:txBody>
          <a:bodyPr anchor="t" rtlCol="false" tIns="0" lIns="0" bIns="0" rIns="0">
            <a:spAutoFit/>
          </a:bodyPr>
          <a:lstStyle/>
          <a:p>
            <a:pPr algn="just">
              <a:lnSpc>
                <a:spcPts val="1399"/>
              </a:lnSpc>
            </a:pPr>
            <a:r>
              <a:rPr lang="en-US" sz="999">
                <a:solidFill>
                  <a:srgbClr val="000000"/>
                </a:solidFill>
                <a:latin typeface="Canva Sans Bold"/>
              </a:rPr>
              <a:t>Sign-Up Form: </a:t>
            </a:r>
            <a:r>
              <a:rPr lang="en-US" sz="999">
                <a:solidFill>
                  <a:srgbClr val="000000"/>
                </a:solidFill>
                <a:latin typeface="Canva Sans"/>
              </a:rPr>
              <a:t>Begin your journey with us by filling out the basic sign-up form. Provide your essential details, including your name and email address.</a:t>
            </a:r>
          </a:p>
          <a:p>
            <a:pPr algn="just">
              <a:lnSpc>
                <a:spcPts val="1399"/>
              </a:lnSpc>
            </a:pPr>
            <a:r>
              <a:rPr lang="en-US" sz="999">
                <a:solidFill>
                  <a:srgbClr val="000000"/>
                </a:solidFill>
                <a:latin typeface="Canva Sans Bold"/>
              </a:rPr>
              <a:t>OTP Verification:</a:t>
            </a:r>
            <a:r>
              <a:rPr lang="en-US" sz="999">
                <a:solidFill>
                  <a:srgbClr val="000000"/>
                </a:solidFill>
                <a:latin typeface="Canva Sans"/>
              </a:rPr>
              <a:t> To ensure the security of your account, we will send a One-Time Password (OTP) to the email you provided. This unique code verifies that the email address belongs to you.</a:t>
            </a:r>
          </a:p>
          <a:p>
            <a:pPr algn="just">
              <a:lnSpc>
                <a:spcPts val="1399"/>
              </a:lnSpc>
            </a:pPr>
            <a:r>
              <a:rPr lang="en-US" sz="999">
                <a:solidFill>
                  <a:srgbClr val="000000"/>
                </a:solidFill>
                <a:latin typeface="Canva Sans Bold"/>
              </a:rPr>
              <a:t>Enter OTP:</a:t>
            </a:r>
            <a:r>
              <a:rPr lang="en-US" sz="999">
                <a:solidFill>
                  <a:srgbClr val="000000"/>
                </a:solidFill>
                <a:latin typeface="Canva Sans"/>
              </a:rPr>
              <a:t> Check your email inbox for the OTP. Enter this code into the designated field on our registration page to confirm your identity.</a:t>
            </a:r>
          </a:p>
          <a:p>
            <a:pPr algn="just">
              <a:lnSpc>
                <a:spcPts val="1399"/>
              </a:lnSpc>
            </a:pPr>
            <a:r>
              <a:rPr lang="en-US" sz="999">
                <a:solidFill>
                  <a:srgbClr val="000000"/>
                </a:solidFill>
                <a:latin typeface="Canva Sans Bold"/>
              </a:rPr>
              <a:t>Account Creation: </a:t>
            </a:r>
            <a:r>
              <a:rPr lang="en-US" sz="999">
                <a:solidFill>
                  <a:srgbClr val="000000"/>
                </a:solidFill>
                <a:latin typeface="Canva Sans"/>
              </a:rPr>
              <a:t>Once your email is verified through the OTP, you can proceed to set up your user profile. Create a secure password, and provide any additional information required to personalize your experience with us.</a:t>
            </a:r>
          </a:p>
          <a:p>
            <a:pPr algn="just">
              <a:lnSpc>
                <a:spcPts val="1399"/>
              </a:lnSpc>
            </a:pPr>
            <a:r>
              <a:rPr lang="en-US" sz="999">
                <a:solidFill>
                  <a:srgbClr val="000000"/>
                </a:solidFill>
                <a:latin typeface="Canva Sans Bold"/>
              </a:rPr>
              <a:t>Confirmation:</a:t>
            </a:r>
            <a:r>
              <a:rPr lang="en-US" sz="999">
                <a:solidFill>
                  <a:srgbClr val="000000"/>
                </a:solidFill>
                <a:latin typeface="Canva Sans"/>
              </a:rPr>
              <a:t> After your details are submitted and verified, you'll receive a confirmation that your account has been successfully created. You can now access the full suite of features and services we offer.</a:t>
            </a:r>
          </a:p>
          <a:p>
            <a:pPr algn="just">
              <a:lnSpc>
                <a:spcPts val="1399"/>
              </a:lnSpc>
            </a:pPr>
            <a:r>
              <a:rPr lang="en-US" sz="999">
                <a:solidFill>
                  <a:srgbClr val="000000"/>
                </a:solidFill>
                <a:latin typeface="Canva Sans Bold"/>
              </a:rPr>
              <a:t>Security Note:</a:t>
            </a:r>
            <a:r>
              <a:rPr lang="en-US" sz="999">
                <a:solidFill>
                  <a:srgbClr val="000000"/>
                </a:solidFill>
                <a:latin typeface="Canva Sans"/>
              </a:rPr>
              <a:t> The OTP is only valid for a short period, ensuring that only you can register with your email address. If the OTP expires, you can request a new one to complete your registration.</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grpSp>
        <p:nvGrpSpPr>
          <p:cNvPr name="Group 3" id="3"/>
          <p:cNvGrpSpPr/>
          <p:nvPr/>
        </p:nvGrpSpPr>
        <p:grpSpPr>
          <a:xfrm rot="0">
            <a:off x="1466603" y="1834342"/>
            <a:ext cx="8253615" cy="3646516"/>
            <a:chOff x="0" y="0"/>
            <a:chExt cx="3056894" cy="1350562"/>
          </a:xfrm>
        </p:grpSpPr>
        <p:sp>
          <p:nvSpPr>
            <p:cNvPr name="Freeform 4" id="4"/>
            <p:cNvSpPr/>
            <p:nvPr/>
          </p:nvSpPr>
          <p:spPr>
            <a:xfrm flipH="false" flipV="false" rot="0">
              <a:off x="0" y="0"/>
              <a:ext cx="3056894" cy="1350562"/>
            </a:xfrm>
            <a:custGeom>
              <a:avLst/>
              <a:gdLst/>
              <a:ahLst/>
              <a:cxnLst/>
              <a:rect r="r" b="b" t="t" l="l"/>
              <a:pathLst>
                <a:path h="1350562" w="3056894">
                  <a:moveTo>
                    <a:pt x="0" y="0"/>
                  </a:moveTo>
                  <a:lnTo>
                    <a:pt x="2853694" y="0"/>
                  </a:lnTo>
                  <a:lnTo>
                    <a:pt x="3056894" y="675281"/>
                  </a:lnTo>
                  <a:lnTo>
                    <a:pt x="2853694" y="1350562"/>
                  </a:lnTo>
                  <a:lnTo>
                    <a:pt x="0" y="1350562"/>
                  </a:lnTo>
                  <a:lnTo>
                    <a:pt x="203200" y="675281"/>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177800" y="0"/>
              <a:ext cx="2802894" cy="1350562"/>
            </a:xfrm>
            <a:prstGeom prst="rect">
              <a:avLst/>
            </a:prstGeom>
          </p:spPr>
          <p:txBody>
            <a:bodyPr anchor="ctr" rtlCol="false" tIns="50800" lIns="50800" bIns="50800" rIns="50800"/>
            <a:lstStyle/>
            <a:p>
              <a:pPr algn="ctr">
                <a:lnSpc>
                  <a:spcPts val="1433"/>
                </a:lnSpc>
              </a:pPr>
            </a:p>
          </p:txBody>
        </p:sp>
      </p:grpSp>
      <p:sp>
        <p:nvSpPr>
          <p:cNvPr name="TextBox 6" id="6"/>
          <p:cNvSpPr txBox="true"/>
          <p:nvPr/>
        </p:nvSpPr>
        <p:spPr>
          <a:xfrm rot="0">
            <a:off x="1466603" y="810283"/>
            <a:ext cx="6820394" cy="666750"/>
          </a:xfrm>
          <a:prstGeom prst="rect">
            <a:avLst/>
          </a:prstGeom>
        </p:spPr>
        <p:txBody>
          <a:bodyPr anchor="t" rtlCol="false" tIns="0" lIns="0" bIns="0" rIns="0">
            <a:spAutoFit/>
          </a:bodyPr>
          <a:lstStyle/>
          <a:p>
            <a:pPr algn="ctr">
              <a:lnSpc>
                <a:spcPts val="4608"/>
              </a:lnSpc>
            </a:pPr>
            <a:r>
              <a:rPr lang="en-US" sz="3840">
                <a:solidFill>
                  <a:srgbClr val="000000"/>
                </a:solidFill>
                <a:latin typeface="Arial Bold"/>
              </a:rPr>
              <a:t>LOGIN PAGES </a:t>
            </a:r>
          </a:p>
        </p:txBody>
      </p:sp>
      <p:sp>
        <p:nvSpPr>
          <p:cNvPr name="TextBox 7" id="7"/>
          <p:cNvSpPr txBox="true"/>
          <p:nvPr/>
        </p:nvSpPr>
        <p:spPr>
          <a:xfrm rot="0">
            <a:off x="5109408" y="2092849"/>
            <a:ext cx="3485682" cy="3050429"/>
          </a:xfrm>
          <a:prstGeom prst="rect">
            <a:avLst/>
          </a:prstGeom>
        </p:spPr>
        <p:txBody>
          <a:bodyPr anchor="t" rtlCol="false" tIns="0" lIns="0" bIns="0" rIns="0">
            <a:spAutoFit/>
          </a:bodyPr>
          <a:lstStyle/>
          <a:p>
            <a:pPr>
              <a:lnSpc>
                <a:spcPts val="1528"/>
              </a:lnSpc>
            </a:pPr>
            <a:r>
              <a:rPr lang="en-US" sz="1092">
                <a:solidFill>
                  <a:srgbClr val="000000"/>
                </a:solidFill>
                <a:latin typeface="Proxima Nova"/>
              </a:rPr>
              <a:t>Our login page is designed to provide you with quick and secure access to your personalized dashboard. We value your time and privacy, which is why we've streamlined the process to be as simple as it is secure.</a:t>
            </a:r>
          </a:p>
          <a:p>
            <a:pPr>
              <a:lnSpc>
                <a:spcPts val="1528"/>
              </a:lnSpc>
            </a:pPr>
            <a:r>
              <a:rPr lang="en-US" sz="1092">
                <a:solidFill>
                  <a:srgbClr val="000000"/>
                </a:solidFill>
                <a:latin typeface="Proxima Nova Semi-Bold"/>
              </a:rPr>
              <a:t>Simple Steps to Sign In:</a:t>
            </a:r>
          </a:p>
          <a:p>
            <a:pPr marL="235782" indent="-117891" lvl="1">
              <a:lnSpc>
                <a:spcPts val="1528"/>
              </a:lnSpc>
              <a:buFont typeface="Arial"/>
              <a:buChar char="•"/>
            </a:pPr>
            <a:r>
              <a:rPr lang="en-US" sz="1092">
                <a:solidFill>
                  <a:srgbClr val="000000"/>
                </a:solidFill>
                <a:latin typeface="Proxima Nova Semi-Bold"/>
              </a:rPr>
              <a:t>Email Address</a:t>
            </a:r>
            <a:r>
              <a:rPr lang="en-US" sz="1092">
                <a:solidFill>
                  <a:srgbClr val="000000"/>
                </a:solidFill>
                <a:latin typeface="Proxima Nova"/>
              </a:rPr>
              <a:t>: Enter the email address associated with your account. It's your unique identifier that connects you to your profile and data.</a:t>
            </a:r>
          </a:p>
          <a:p>
            <a:pPr marL="235782" indent="-117891" lvl="1">
              <a:lnSpc>
                <a:spcPts val="1528"/>
              </a:lnSpc>
              <a:buFont typeface="Arial"/>
              <a:buChar char="•"/>
            </a:pPr>
            <a:r>
              <a:rPr lang="en-US" sz="1092">
                <a:solidFill>
                  <a:srgbClr val="000000"/>
                </a:solidFill>
                <a:latin typeface="Proxima Nova Semi-Bold"/>
              </a:rPr>
              <a:t>Password</a:t>
            </a:r>
            <a:r>
              <a:rPr lang="en-US" sz="1092">
                <a:solidFill>
                  <a:srgbClr val="000000"/>
                </a:solidFill>
                <a:latin typeface="Proxima Nova"/>
              </a:rPr>
              <a:t>: Input your password, knowing that it's encrypted and stored securely to protect your personal information.</a:t>
            </a:r>
          </a:p>
          <a:p>
            <a:pPr marL="235782" indent="-117891" lvl="1">
              <a:lnSpc>
                <a:spcPts val="1528"/>
              </a:lnSpc>
              <a:buFont typeface="Arial"/>
              <a:buChar char="•"/>
            </a:pPr>
            <a:r>
              <a:rPr lang="en-US" sz="1092">
                <a:solidFill>
                  <a:srgbClr val="000000"/>
                </a:solidFill>
                <a:latin typeface="Proxima Nova Semi-Bold"/>
              </a:rPr>
              <a:t>One-Click Login</a:t>
            </a:r>
            <a:r>
              <a:rPr lang="en-US" sz="1092">
                <a:solidFill>
                  <a:srgbClr val="000000"/>
                </a:solidFill>
                <a:latin typeface="Proxima Nova"/>
              </a:rPr>
              <a:t>: With just one click on the 'Sign In' button, you'll be taken to your dashboard, where you can manage your preferences, access services, and start exploring.</a:t>
            </a:r>
          </a:p>
          <a:p>
            <a:pPr>
              <a:lnSpc>
                <a:spcPts val="1528"/>
              </a:lnSpc>
            </a:pPr>
          </a:p>
        </p:txBody>
      </p:sp>
      <p:sp>
        <p:nvSpPr>
          <p:cNvPr name="Freeform 8" id="8"/>
          <p:cNvSpPr/>
          <p:nvPr/>
        </p:nvSpPr>
        <p:spPr>
          <a:xfrm flipH="false" flipV="false" rot="0">
            <a:off x="195112" y="2324397"/>
            <a:ext cx="4170212" cy="2606382"/>
          </a:xfrm>
          <a:custGeom>
            <a:avLst/>
            <a:gdLst/>
            <a:ahLst/>
            <a:cxnLst/>
            <a:rect r="r" b="b" t="t" l="l"/>
            <a:pathLst>
              <a:path h="2606382" w="4170212">
                <a:moveTo>
                  <a:pt x="0" y="0"/>
                </a:moveTo>
                <a:lnTo>
                  <a:pt x="4170212" y="0"/>
                </a:lnTo>
                <a:lnTo>
                  <a:pt x="4170212" y="2606382"/>
                </a:lnTo>
                <a:lnTo>
                  <a:pt x="0" y="2606382"/>
                </a:lnTo>
                <a:lnTo>
                  <a:pt x="0" y="0"/>
                </a:lnTo>
                <a:close/>
              </a:path>
            </a:pathLst>
          </a:custGeom>
          <a:blipFill>
            <a:blip r:embed="rId3"/>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0" r="0" b="0"/>
            </a:stretch>
          </a:blipFill>
        </p:spPr>
      </p:sp>
      <p:sp>
        <p:nvSpPr>
          <p:cNvPr name="TextBox 3" id="3"/>
          <p:cNvSpPr txBox="true"/>
          <p:nvPr/>
        </p:nvSpPr>
        <p:spPr>
          <a:xfrm rot="0">
            <a:off x="579120" y="2448431"/>
            <a:ext cx="8595360" cy="1223014"/>
          </a:xfrm>
          <a:prstGeom prst="rect">
            <a:avLst/>
          </a:prstGeom>
        </p:spPr>
        <p:txBody>
          <a:bodyPr anchor="t" rtlCol="false" tIns="0" lIns="0" bIns="0" rIns="0">
            <a:spAutoFit/>
          </a:bodyPr>
          <a:lstStyle/>
          <a:p>
            <a:pPr algn="ctr">
              <a:lnSpc>
                <a:spcPts val="5631"/>
              </a:lnSpc>
            </a:pPr>
            <a:r>
              <a:rPr lang="en-US" sz="4693">
                <a:solidFill>
                  <a:srgbClr val="000000"/>
                </a:solidFill>
                <a:latin typeface="Arial Bold"/>
              </a:rPr>
              <a:t>SEMINAR Demo</a:t>
            </a:r>
          </a:p>
        </p:txBody>
      </p:sp>
      <p:sp>
        <p:nvSpPr>
          <p:cNvPr name="TextBox 4" id="4"/>
          <p:cNvSpPr txBox="true"/>
          <p:nvPr/>
        </p:nvSpPr>
        <p:spPr>
          <a:xfrm rot="0">
            <a:off x="1466603" y="4027590"/>
            <a:ext cx="6820394" cy="350139"/>
          </a:xfrm>
          <a:prstGeom prst="rect">
            <a:avLst/>
          </a:prstGeom>
        </p:spPr>
        <p:txBody>
          <a:bodyPr anchor="t" rtlCol="false" tIns="0" lIns="0" bIns="0" rIns="0">
            <a:spAutoFit/>
          </a:bodyPr>
          <a:lstStyle/>
          <a:p>
            <a:pPr algn="ctr">
              <a:lnSpc>
                <a:spcPts val="2304"/>
              </a:lnSpc>
            </a:pPr>
            <a:r>
              <a:rPr lang="en-US" sz="1920">
                <a:solidFill>
                  <a:srgbClr val="376092"/>
                </a:solidFill>
                <a:latin typeface="Arial"/>
              </a:rPr>
              <a:t>Login Landing </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DAF1QbN8J3Y</dc:identifier>
  <dcterms:modified xsi:type="dcterms:W3CDTF">2011-08-01T06:04:30Z</dcterms:modified>
  <cp:revision>1</cp:revision>
  <dc:title>Kamisetty_Singareddy_Soni_Sunku_Surneni.pptx</dc:title>
</cp:coreProperties>
</file>